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8" r:id="rId3"/>
    <p:sldId id="259" r:id="rId4"/>
    <p:sldId id="260" r:id="rId5"/>
    <p:sldId id="261" r:id="rId6"/>
    <p:sldId id="271" r:id="rId7"/>
    <p:sldId id="272" r:id="rId8"/>
    <p:sldId id="273" r:id="rId9"/>
    <p:sldId id="274" r:id="rId10"/>
    <p:sldId id="275" r:id="rId11"/>
    <p:sldId id="276" r:id="rId12"/>
    <p:sldId id="262" r:id="rId13"/>
    <p:sldId id="263" r:id="rId14"/>
    <p:sldId id="264" r:id="rId15"/>
    <p:sldId id="265" r:id="rId16"/>
    <p:sldId id="270" r:id="rId17"/>
    <p:sldId id="266" r:id="rId18"/>
    <p:sldId id="277" r:id="rId19"/>
    <p:sldId id="278" r:id="rId20"/>
    <p:sldId id="279" r:id="rId21"/>
    <p:sldId id="280" r:id="rId22"/>
    <p:sldId id="281" r:id="rId23"/>
    <p:sldId id="282" r:id="rId24"/>
    <p:sldId id="283" r:id="rId25"/>
    <p:sldId id="284" r:id="rId26"/>
    <p:sldId id="267" r:id="rId27"/>
    <p:sldId id="268" r:id="rId28"/>
    <p:sldId id="269"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3" d="100"/>
          <a:sy n="53" d="100"/>
        </p:scale>
        <p:origin x="932" y="1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750F2-5E00-41D8-B153-39241F6CA191}" type="datetimeFigureOut">
              <a:rPr lang="en-US" smtClean="0"/>
              <a:pPr/>
              <a:t>11/27/2024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3A4FFA-4BA2-447E-8D85-169F8BB339A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07AA528-760D-4FAE-8CE8-6D74A395D9E3}" type="datetime1">
              <a:rPr lang="en-US" smtClean="0"/>
              <a:pPr/>
              <a:t>11/27/2024</a:t>
            </a:fld>
            <a:endParaRPr lang="en-US"/>
          </a:p>
        </p:txBody>
      </p:sp>
      <p:sp>
        <p:nvSpPr>
          <p:cNvPr id="5" name="Footer Placeholder 4"/>
          <p:cNvSpPr>
            <a:spLocks noGrp="1"/>
          </p:cNvSpPr>
          <p:nvPr>
            <p:ph type="ftr" sz="quarter" idx="11"/>
          </p:nvPr>
        </p:nvSpPr>
        <p:spPr/>
        <p:txBody>
          <a:bodyPr/>
          <a:lstStyle/>
          <a:p>
            <a:r>
              <a:rPr lang="en-US"/>
              <a:t>Project Title</a:t>
            </a:r>
          </a:p>
        </p:txBody>
      </p:sp>
      <p:sp>
        <p:nvSpPr>
          <p:cNvPr id="6" name="Slide Number Placeholder 5"/>
          <p:cNvSpPr>
            <a:spLocks noGrp="1"/>
          </p:cNvSpPr>
          <p:nvPr>
            <p:ph type="sldNum" sz="quarter" idx="12"/>
          </p:nvPr>
        </p:nvSpPr>
        <p:spPr/>
        <p:txBody>
          <a:bodyPr/>
          <a:lstStyle/>
          <a:p>
            <a:fld id="{C288A26D-D595-4CE3-AF5D-1D5AF24077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654053-8D65-4819-9C6E-11CD8A9A2426}" type="datetime1">
              <a:rPr lang="en-US" smtClean="0"/>
              <a:pPr/>
              <a:t>11/27/2024</a:t>
            </a:fld>
            <a:endParaRPr lang="en-US"/>
          </a:p>
        </p:txBody>
      </p:sp>
      <p:sp>
        <p:nvSpPr>
          <p:cNvPr id="5" name="Footer Placeholder 4"/>
          <p:cNvSpPr>
            <a:spLocks noGrp="1"/>
          </p:cNvSpPr>
          <p:nvPr>
            <p:ph type="ftr" sz="quarter" idx="11"/>
          </p:nvPr>
        </p:nvSpPr>
        <p:spPr/>
        <p:txBody>
          <a:bodyPr/>
          <a:lstStyle/>
          <a:p>
            <a:r>
              <a:rPr lang="en-US"/>
              <a:t>Project Title</a:t>
            </a:r>
          </a:p>
        </p:txBody>
      </p:sp>
      <p:sp>
        <p:nvSpPr>
          <p:cNvPr id="6" name="Slide Number Placeholder 5"/>
          <p:cNvSpPr>
            <a:spLocks noGrp="1"/>
          </p:cNvSpPr>
          <p:nvPr>
            <p:ph type="sldNum" sz="quarter" idx="12"/>
          </p:nvPr>
        </p:nvSpPr>
        <p:spPr/>
        <p:txBody>
          <a:bodyPr/>
          <a:lstStyle/>
          <a:p>
            <a:fld id="{C288A26D-D595-4CE3-AF5D-1D5AF240773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FD9CB8-F4BC-490C-BFB5-8708F5AFD6A1}" type="datetime1">
              <a:rPr lang="en-US" smtClean="0"/>
              <a:pPr/>
              <a:t>11/27/2024</a:t>
            </a:fld>
            <a:endParaRPr lang="en-US"/>
          </a:p>
        </p:txBody>
      </p:sp>
      <p:sp>
        <p:nvSpPr>
          <p:cNvPr id="5" name="Footer Placeholder 4"/>
          <p:cNvSpPr>
            <a:spLocks noGrp="1"/>
          </p:cNvSpPr>
          <p:nvPr>
            <p:ph type="ftr" sz="quarter" idx="11"/>
          </p:nvPr>
        </p:nvSpPr>
        <p:spPr/>
        <p:txBody>
          <a:bodyPr/>
          <a:lstStyle/>
          <a:p>
            <a:r>
              <a:rPr lang="en-US"/>
              <a:t>Project Title</a:t>
            </a:r>
          </a:p>
        </p:txBody>
      </p:sp>
      <p:sp>
        <p:nvSpPr>
          <p:cNvPr id="6" name="Slide Number Placeholder 5"/>
          <p:cNvSpPr>
            <a:spLocks noGrp="1"/>
          </p:cNvSpPr>
          <p:nvPr>
            <p:ph type="sldNum" sz="quarter" idx="12"/>
          </p:nvPr>
        </p:nvSpPr>
        <p:spPr/>
        <p:txBody>
          <a:bodyPr/>
          <a:lstStyle/>
          <a:p>
            <a:fld id="{C288A26D-D595-4CE3-AF5D-1D5AF24077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E7640A-E14B-464D-80DA-B3652D8ABEE0}" type="datetime1">
              <a:rPr lang="en-US" smtClean="0"/>
              <a:pPr/>
              <a:t>11/27/2024</a:t>
            </a:fld>
            <a:endParaRPr lang="en-US"/>
          </a:p>
        </p:txBody>
      </p:sp>
      <p:sp>
        <p:nvSpPr>
          <p:cNvPr id="5" name="Footer Placeholder 4"/>
          <p:cNvSpPr>
            <a:spLocks noGrp="1"/>
          </p:cNvSpPr>
          <p:nvPr>
            <p:ph type="ftr" sz="quarter" idx="11"/>
          </p:nvPr>
        </p:nvSpPr>
        <p:spPr/>
        <p:txBody>
          <a:bodyPr/>
          <a:lstStyle/>
          <a:p>
            <a:r>
              <a:rPr lang="en-US"/>
              <a:t>Project Title</a:t>
            </a:r>
          </a:p>
        </p:txBody>
      </p:sp>
      <p:sp>
        <p:nvSpPr>
          <p:cNvPr id="6" name="Slide Number Placeholder 5"/>
          <p:cNvSpPr>
            <a:spLocks noGrp="1"/>
          </p:cNvSpPr>
          <p:nvPr>
            <p:ph type="sldNum" sz="quarter" idx="12"/>
          </p:nvPr>
        </p:nvSpPr>
        <p:spPr/>
        <p:txBody>
          <a:bodyPr/>
          <a:lstStyle/>
          <a:p>
            <a:fld id="{C288A26D-D595-4CE3-AF5D-1D5AF24077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8C0396-0DC5-484C-ADEE-67EF8663E512}" type="datetime1">
              <a:rPr lang="en-US" smtClean="0"/>
              <a:pPr/>
              <a:t>11/27/2024</a:t>
            </a:fld>
            <a:endParaRPr lang="en-US"/>
          </a:p>
        </p:txBody>
      </p:sp>
      <p:sp>
        <p:nvSpPr>
          <p:cNvPr id="5" name="Footer Placeholder 4"/>
          <p:cNvSpPr>
            <a:spLocks noGrp="1"/>
          </p:cNvSpPr>
          <p:nvPr>
            <p:ph type="ftr" sz="quarter" idx="11"/>
          </p:nvPr>
        </p:nvSpPr>
        <p:spPr/>
        <p:txBody>
          <a:bodyPr/>
          <a:lstStyle/>
          <a:p>
            <a:r>
              <a:rPr lang="en-US"/>
              <a:t>Project Title</a:t>
            </a:r>
          </a:p>
        </p:txBody>
      </p:sp>
      <p:sp>
        <p:nvSpPr>
          <p:cNvPr id="6" name="Slide Number Placeholder 5"/>
          <p:cNvSpPr>
            <a:spLocks noGrp="1"/>
          </p:cNvSpPr>
          <p:nvPr>
            <p:ph type="sldNum" sz="quarter" idx="12"/>
          </p:nvPr>
        </p:nvSpPr>
        <p:spPr/>
        <p:txBody>
          <a:bodyPr/>
          <a:lstStyle/>
          <a:p>
            <a:fld id="{C288A26D-D595-4CE3-AF5D-1D5AF24077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4304B4-5ADB-4761-B21F-35E956402E63}" type="datetime1">
              <a:rPr lang="en-US" smtClean="0"/>
              <a:pPr/>
              <a:t>11/27/2024</a:t>
            </a:fld>
            <a:endParaRPr lang="en-US"/>
          </a:p>
        </p:txBody>
      </p:sp>
      <p:sp>
        <p:nvSpPr>
          <p:cNvPr id="6" name="Footer Placeholder 5"/>
          <p:cNvSpPr>
            <a:spLocks noGrp="1"/>
          </p:cNvSpPr>
          <p:nvPr>
            <p:ph type="ftr" sz="quarter" idx="11"/>
          </p:nvPr>
        </p:nvSpPr>
        <p:spPr/>
        <p:txBody>
          <a:bodyPr/>
          <a:lstStyle/>
          <a:p>
            <a:r>
              <a:rPr lang="en-US"/>
              <a:t>Project Title</a:t>
            </a:r>
          </a:p>
        </p:txBody>
      </p:sp>
      <p:sp>
        <p:nvSpPr>
          <p:cNvPr id="7" name="Slide Number Placeholder 6"/>
          <p:cNvSpPr>
            <a:spLocks noGrp="1"/>
          </p:cNvSpPr>
          <p:nvPr>
            <p:ph type="sldNum" sz="quarter" idx="12"/>
          </p:nvPr>
        </p:nvSpPr>
        <p:spPr/>
        <p:txBody>
          <a:bodyPr/>
          <a:lstStyle/>
          <a:p>
            <a:fld id="{C288A26D-D595-4CE3-AF5D-1D5AF24077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4D7BB0-7EF2-401E-A257-DF277B23D673}" type="datetime1">
              <a:rPr lang="en-US" smtClean="0"/>
              <a:pPr/>
              <a:t>11/27/2024</a:t>
            </a:fld>
            <a:endParaRPr lang="en-US"/>
          </a:p>
        </p:txBody>
      </p:sp>
      <p:sp>
        <p:nvSpPr>
          <p:cNvPr id="8" name="Footer Placeholder 7"/>
          <p:cNvSpPr>
            <a:spLocks noGrp="1"/>
          </p:cNvSpPr>
          <p:nvPr>
            <p:ph type="ftr" sz="quarter" idx="11"/>
          </p:nvPr>
        </p:nvSpPr>
        <p:spPr/>
        <p:txBody>
          <a:bodyPr/>
          <a:lstStyle/>
          <a:p>
            <a:r>
              <a:rPr lang="en-US"/>
              <a:t>Project Title</a:t>
            </a:r>
          </a:p>
        </p:txBody>
      </p:sp>
      <p:sp>
        <p:nvSpPr>
          <p:cNvPr id="9" name="Slide Number Placeholder 8"/>
          <p:cNvSpPr>
            <a:spLocks noGrp="1"/>
          </p:cNvSpPr>
          <p:nvPr>
            <p:ph type="sldNum" sz="quarter" idx="12"/>
          </p:nvPr>
        </p:nvSpPr>
        <p:spPr/>
        <p:txBody>
          <a:bodyPr/>
          <a:lstStyle/>
          <a:p>
            <a:fld id="{C288A26D-D595-4CE3-AF5D-1D5AF24077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56D3A5-D19A-4B7B-9EC5-209F8B8CB949}" type="datetime1">
              <a:rPr lang="en-US" smtClean="0"/>
              <a:pPr/>
              <a:t>11/27/2024</a:t>
            </a:fld>
            <a:endParaRPr lang="en-US"/>
          </a:p>
        </p:txBody>
      </p:sp>
      <p:sp>
        <p:nvSpPr>
          <p:cNvPr id="4" name="Footer Placeholder 3"/>
          <p:cNvSpPr>
            <a:spLocks noGrp="1"/>
          </p:cNvSpPr>
          <p:nvPr>
            <p:ph type="ftr" sz="quarter" idx="11"/>
          </p:nvPr>
        </p:nvSpPr>
        <p:spPr/>
        <p:txBody>
          <a:bodyPr/>
          <a:lstStyle/>
          <a:p>
            <a:r>
              <a:rPr lang="en-US"/>
              <a:t>Project Title</a:t>
            </a:r>
          </a:p>
        </p:txBody>
      </p:sp>
      <p:sp>
        <p:nvSpPr>
          <p:cNvPr id="5" name="Slide Number Placeholder 4"/>
          <p:cNvSpPr>
            <a:spLocks noGrp="1"/>
          </p:cNvSpPr>
          <p:nvPr>
            <p:ph type="sldNum" sz="quarter" idx="12"/>
          </p:nvPr>
        </p:nvSpPr>
        <p:spPr/>
        <p:txBody>
          <a:bodyPr/>
          <a:lstStyle/>
          <a:p>
            <a:fld id="{C288A26D-D595-4CE3-AF5D-1D5AF24077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4FB20E-B0EE-4974-BE37-9D49C97260F5}" type="datetime1">
              <a:rPr lang="en-US" smtClean="0"/>
              <a:pPr/>
              <a:t>11/27/2024</a:t>
            </a:fld>
            <a:endParaRPr lang="en-US"/>
          </a:p>
        </p:txBody>
      </p:sp>
      <p:sp>
        <p:nvSpPr>
          <p:cNvPr id="3" name="Footer Placeholder 2"/>
          <p:cNvSpPr>
            <a:spLocks noGrp="1"/>
          </p:cNvSpPr>
          <p:nvPr>
            <p:ph type="ftr" sz="quarter" idx="11"/>
          </p:nvPr>
        </p:nvSpPr>
        <p:spPr/>
        <p:txBody>
          <a:bodyPr/>
          <a:lstStyle/>
          <a:p>
            <a:r>
              <a:rPr lang="en-US"/>
              <a:t>Project Title</a:t>
            </a:r>
          </a:p>
        </p:txBody>
      </p:sp>
      <p:sp>
        <p:nvSpPr>
          <p:cNvPr id="4" name="Slide Number Placeholder 3"/>
          <p:cNvSpPr>
            <a:spLocks noGrp="1"/>
          </p:cNvSpPr>
          <p:nvPr>
            <p:ph type="sldNum" sz="quarter" idx="12"/>
          </p:nvPr>
        </p:nvSpPr>
        <p:spPr/>
        <p:txBody>
          <a:bodyPr/>
          <a:lstStyle/>
          <a:p>
            <a:fld id="{C288A26D-D595-4CE3-AF5D-1D5AF24077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D617CB-6122-40D1-BB1C-5570D65729C4}" type="datetime1">
              <a:rPr lang="en-US" smtClean="0"/>
              <a:pPr/>
              <a:t>11/27/2024</a:t>
            </a:fld>
            <a:endParaRPr lang="en-US"/>
          </a:p>
        </p:txBody>
      </p:sp>
      <p:sp>
        <p:nvSpPr>
          <p:cNvPr id="6" name="Footer Placeholder 5"/>
          <p:cNvSpPr>
            <a:spLocks noGrp="1"/>
          </p:cNvSpPr>
          <p:nvPr>
            <p:ph type="ftr" sz="quarter" idx="11"/>
          </p:nvPr>
        </p:nvSpPr>
        <p:spPr/>
        <p:txBody>
          <a:bodyPr/>
          <a:lstStyle/>
          <a:p>
            <a:r>
              <a:rPr lang="en-US"/>
              <a:t>Project Title</a:t>
            </a:r>
          </a:p>
        </p:txBody>
      </p:sp>
      <p:sp>
        <p:nvSpPr>
          <p:cNvPr id="7" name="Slide Number Placeholder 6"/>
          <p:cNvSpPr>
            <a:spLocks noGrp="1"/>
          </p:cNvSpPr>
          <p:nvPr>
            <p:ph type="sldNum" sz="quarter" idx="12"/>
          </p:nvPr>
        </p:nvSpPr>
        <p:spPr/>
        <p:txBody>
          <a:bodyPr/>
          <a:lstStyle/>
          <a:p>
            <a:fld id="{C288A26D-D595-4CE3-AF5D-1D5AF24077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108C25-826E-484E-B61D-A2A740607777}" type="datetime1">
              <a:rPr lang="en-US" smtClean="0"/>
              <a:pPr/>
              <a:t>11/27/2024</a:t>
            </a:fld>
            <a:endParaRPr lang="en-US"/>
          </a:p>
        </p:txBody>
      </p:sp>
      <p:sp>
        <p:nvSpPr>
          <p:cNvPr id="6" name="Footer Placeholder 5"/>
          <p:cNvSpPr>
            <a:spLocks noGrp="1"/>
          </p:cNvSpPr>
          <p:nvPr>
            <p:ph type="ftr" sz="quarter" idx="11"/>
          </p:nvPr>
        </p:nvSpPr>
        <p:spPr/>
        <p:txBody>
          <a:bodyPr/>
          <a:lstStyle/>
          <a:p>
            <a:r>
              <a:rPr lang="en-US"/>
              <a:t>Project Title</a:t>
            </a:r>
          </a:p>
        </p:txBody>
      </p:sp>
      <p:sp>
        <p:nvSpPr>
          <p:cNvPr id="7" name="Slide Number Placeholder 6"/>
          <p:cNvSpPr>
            <a:spLocks noGrp="1"/>
          </p:cNvSpPr>
          <p:nvPr>
            <p:ph type="sldNum" sz="quarter" idx="12"/>
          </p:nvPr>
        </p:nvSpPr>
        <p:spPr/>
        <p:txBody>
          <a:bodyPr/>
          <a:lstStyle/>
          <a:p>
            <a:fld id="{C288A26D-D595-4CE3-AF5D-1D5AF24077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BE4FDF-B763-48FD-A136-A30201E59848}" type="datetime1">
              <a:rPr lang="en-US" smtClean="0"/>
              <a:pPr/>
              <a:t>11/27/2024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Project Title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88A26D-D595-4CE3-AF5D-1D5AF240773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600200"/>
            <a:ext cx="7772400" cy="1470025"/>
          </a:xfrm>
        </p:spPr>
        <p:txBody>
          <a:bodyPr>
            <a:noAutofit/>
          </a:bodyPr>
          <a:lstStyle/>
          <a:p>
            <a:pPr lvl="0"/>
            <a:br>
              <a:rPr lang="en-US" sz="3200" b="1" dirty="0">
                <a:solidFill>
                  <a:srgbClr val="FF0000"/>
                </a:solidFill>
              </a:rPr>
            </a:br>
            <a:r>
              <a:rPr lang="en-US" sz="3200" b="1" dirty="0"/>
              <a:t>DSN2098 – Project Exhibition 1 </a:t>
            </a:r>
            <a:br>
              <a:rPr lang="en-US" sz="3200" b="1" dirty="0">
                <a:solidFill>
                  <a:srgbClr val="FF0000"/>
                </a:solidFill>
              </a:rPr>
            </a:br>
            <a:r>
              <a:rPr lang="en-US" sz="3200" b="1" dirty="0">
                <a:solidFill>
                  <a:srgbClr val="FF0000"/>
                </a:solidFill>
              </a:rPr>
              <a:t>Web Application For Multiple Disease Prediction</a:t>
            </a:r>
            <a:br>
              <a:rPr lang="en-US" sz="3200" dirty="0"/>
            </a:br>
            <a:endParaRPr lang="en-US" sz="3200" dirty="0"/>
          </a:p>
        </p:txBody>
      </p:sp>
      <p:sp>
        <p:nvSpPr>
          <p:cNvPr id="3" name="Subtitle 2"/>
          <p:cNvSpPr>
            <a:spLocks noGrp="1"/>
          </p:cNvSpPr>
          <p:nvPr>
            <p:ph type="subTitle" idx="1"/>
          </p:nvPr>
        </p:nvSpPr>
        <p:spPr>
          <a:xfrm>
            <a:off x="-266700" y="3532187"/>
            <a:ext cx="9677400" cy="2667000"/>
          </a:xfrm>
        </p:spPr>
        <p:txBody>
          <a:bodyPr>
            <a:noAutofit/>
          </a:bodyPr>
          <a:lstStyle/>
          <a:p>
            <a:r>
              <a:rPr lang="en-US" sz="2000" b="1" dirty="0">
                <a:solidFill>
                  <a:srgbClr val="002060"/>
                </a:solidFill>
              </a:rPr>
              <a:t>Members:</a:t>
            </a:r>
          </a:p>
          <a:p>
            <a:r>
              <a:rPr lang="en-US" sz="2000" dirty="0">
                <a:solidFill>
                  <a:srgbClr val="002060"/>
                </a:solidFill>
              </a:rPr>
              <a:t>Mehul Kumar Patel , </a:t>
            </a:r>
            <a:r>
              <a:rPr lang="en-US" sz="2000" dirty="0" err="1">
                <a:solidFill>
                  <a:srgbClr val="002060"/>
                </a:solidFill>
              </a:rPr>
              <a:t>Ayush</a:t>
            </a:r>
            <a:r>
              <a:rPr lang="en-US" sz="2000" dirty="0">
                <a:solidFill>
                  <a:srgbClr val="002060"/>
                </a:solidFill>
              </a:rPr>
              <a:t> Yadav , Mayank Rathore, </a:t>
            </a:r>
            <a:r>
              <a:rPr lang="en-US" sz="2000" dirty="0" err="1">
                <a:solidFill>
                  <a:srgbClr val="002060"/>
                </a:solidFill>
              </a:rPr>
              <a:t>Muskan</a:t>
            </a:r>
            <a:r>
              <a:rPr lang="en-US" sz="2000" dirty="0">
                <a:solidFill>
                  <a:srgbClr val="002060"/>
                </a:solidFill>
              </a:rPr>
              <a:t> Kumari , </a:t>
            </a:r>
            <a:r>
              <a:rPr lang="en-US" sz="2000" dirty="0" err="1">
                <a:solidFill>
                  <a:srgbClr val="002060"/>
                </a:solidFill>
              </a:rPr>
              <a:t>Archita</a:t>
            </a:r>
            <a:r>
              <a:rPr lang="en-US" sz="2000" dirty="0">
                <a:solidFill>
                  <a:srgbClr val="002060"/>
                </a:solidFill>
              </a:rPr>
              <a:t> Bajpai</a:t>
            </a:r>
          </a:p>
          <a:p>
            <a:r>
              <a:rPr lang="en-US" sz="2000" b="1" dirty="0">
                <a:solidFill>
                  <a:srgbClr val="002060"/>
                </a:solidFill>
              </a:rPr>
              <a:t>Supervisor: </a:t>
            </a:r>
          </a:p>
          <a:p>
            <a:r>
              <a:rPr lang="en-US" sz="2000" b="1" dirty="0">
                <a:solidFill>
                  <a:srgbClr val="002060"/>
                </a:solidFill>
              </a:rPr>
              <a:t>Dr. Komarasamy G, </a:t>
            </a:r>
            <a:r>
              <a:rPr lang="en-US" sz="2000" dirty="0">
                <a:solidFill>
                  <a:srgbClr val="002060"/>
                </a:solidFill>
              </a:rPr>
              <a:t>Associate Professor (Grade-2)</a:t>
            </a:r>
          </a:p>
          <a:p>
            <a:r>
              <a:rPr lang="en-US" sz="2000" dirty="0">
                <a:solidFill>
                  <a:srgbClr val="002060"/>
                </a:solidFill>
              </a:rPr>
              <a:t>School of Computing Science and Engineering</a:t>
            </a:r>
          </a:p>
          <a:p>
            <a:r>
              <a:rPr lang="en-US" sz="2000" dirty="0">
                <a:solidFill>
                  <a:srgbClr val="002060"/>
                </a:solidFill>
              </a:rPr>
              <a:t>VIT Bhopal University, Bhopal-Indore Highway</a:t>
            </a:r>
          </a:p>
          <a:p>
            <a:r>
              <a:rPr lang="en-US" sz="2000" dirty="0">
                <a:solidFill>
                  <a:srgbClr val="002060"/>
                </a:solidFill>
              </a:rPr>
              <a:t>Kothrikalan, Sehore, Madhya Pradesh - 466114</a:t>
            </a:r>
          </a:p>
          <a:p>
            <a:endParaRPr lang="en-US" sz="1600" dirty="0"/>
          </a:p>
        </p:txBody>
      </p:sp>
      <p:sp>
        <p:nvSpPr>
          <p:cNvPr id="4" name="Slide Number Placeholder 3"/>
          <p:cNvSpPr>
            <a:spLocks noGrp="1"/>
          </p:cNvSpPr>
          <p:nvPr>
            <p:ph type="sldNum" sz="quarter" idx="12"/>
          </p:nvPr>
        </p:nvSpPr>
        <p:spPr/>
        <p:txBody>
          <a:bodyPr/>
          <a:lstStyle/>
          <a:p>
            <a:fld id="{C288A26D-D595-4CE3-AF5D-1D5AF2407734}" type="slidenum">
              <a:rPr lang="en-US" smtClean="0"/>
              <a:pPr/>
              <a:t>1</a:t>
            </a:fld>
            <a:endParaRPr lang="en-US"/>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3581400" y="685800"/>
            <a:ext cx="2171700" cy="8839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Footer Placeholder 2"/>
          <p:cNvSpPr>
            <a:spLocks noGrp="1"/>
          </p:cNvSpPr>
          <p:nvPr>
            <p:ph type="ftr" sz="quarter" idx="11"/>
          </p:nvPr>
        </p:nvSpPr>
        <p:spPr/>
        <p:txBody>
          <a:bodyPr/>
          <a:lstStyle/>
          <a:p>
            <a:r>
              <a:rPr lang="en-US"/>
              <a:t>Project Title</a:t>
            </a:r>
          </a:p>
        </p:txBody>
      </p:sp>
      <p:sp>
        <p:nvSpPr>
          <p:cNvPr id="4" name="Slide Number Placeholder 3"/>
          <p:cNvSpPr>
            <a:spLocks noGrp="1"/>
          </p:cNvSpPr>
          <p:nvPr>
            <p:ph type="sldNum" sz="quarter" idx="12"/>
          </p:nvPr>
        </p:nvSpPr>
        <p:spPr/>
        <p:txBody>
          <a:bodyPr/>
          <a:lstStyle/>
          <a:p>
            <a:fld id="{C288A26D-D595-4CE3-AF5D-1D5AF2407734}" type="slidenum">
              <a:rPr lang="en-US" smtClean="0"/>
              <a:pPr/>
              <a:t>10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
            <a:ext cx="9144000" cy="6476999"/>
          </a:xfrm>
          <a:prstGeom prst="rect">
            <a:avLst/>
          </a:prstGeom>
        </p:spPr>
      </p:pic>
    </p:spTree>
    <p:extLst>
      <p:ext uri="{BB962C8B-B14F-4D97-AF65-F5344CB8AC3E}">
        <p14:creationId xmlns:p14="http://schemas.microsoft.com/office/powerpoint/2010/main" val="2529199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Footer Placeholder 2"/>
          <p:cNvSpPr>
            <a:spLocks noGrp="1"/>
          </p:cNvSpPr>
          <p:nvPr>
            <p:ph type="ftr" sz="quarter" idx="11"/>
          </p:nvPr>
        </p:nvSpPr>
        <p:spPr/>
        <p:txBody>
          <a:bodyPr/>
          <a:lstStyle/>
          <a:p>
            <a:r>
              <a:rPr lang="en-US"/>
              <a:t>Project Title</a:t>
            </a:r>
          </a:p>
        </p:txBody>
      </p:sp>
      <p:sp>
        <p:nvSpPr>
          <p:cNvPr id="4" name="Slide Number Placeholder 3"/>
          <p:cNvSpPr>
            <a:spLocks noGrp="1"/>
          </p:cNvSpPr>
          <p:nvPr>
            <p:ph type="sldNum" sz="quarter" idx="12"/>
          </p:nvPr>
        </p:nvSpPr>
        <p:spPr/>
        <p:txBody>
          <a:bodyPr/>
          <a:lstStyle/>
          <a:p>
            <a:fld id="{C288A26D-D595-4CE3-AF5D-1D5AF2407734}" type="slidenum">
              <a:rPr lang="en-US" smtClean="0"/>
              <a:pPr/>
              <a:t>11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781800"/>
          </a:xfrm>
          <a:prstGeom prst="rect">
            <a:avLst/>
          </a:prstGeom>
        </p:spPr>
      </p:pic>
    </p:spTree>
    <p:extLst>
      <p:ext uri="{BB962C8B-B14F-4D97-AF65-F5344CB8AC3E}">
        <p14:creationId xmlns:p14="http://schemas.microsoft.com/office/powerpoint/2010/main" val="4017401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63562"/>
          </a:xfrm>
        </p:spPr>
        <p:txBody>
          <a:bodyPr>
            <a:normAutofit fontScale="90000"/>
          </a:bodyPr>
          <a:lstStyle/>
          <a:p>
            <a:pPr lvl="0"/>
            <a:r>
              <a:rPr lang="en-US" b="1" dirty="0">
                <a:solidFill>
                  <a:srgbClr val="FF0000"/>
                </a:solidFill>
              </a:rPr>
              <a:t>Existing work</a:t>
            </a:r>
          </a:p>
        </p:txBody>
      </p:sp>
      <p:sp>
        <p:nvSpPr>
          <p:cNvPr id="3" name="Content Placeholder 2"/>
          <p:cNvSpPr>
            <a:spLocks noGrp="1"/>
          </p:cNvSpPr>
          <p:nvPr>
            <p:ph idx="1"/>
          </p:nvPr>
        </p:nvSpPr>
        <p:spPr>
          <a:xfrm>
            <a:off x="381000" y="914400"/>
            <a:ext cx="8458200" cy="4525963"/>
          </a:xfrm>
        </p:spPr>
        <p:txBody>
          <a:bodyPr>
            <a:normAutofit fontScale="25000" lnSpcReduction="20000"/>
          </a:bodyPr>
          <a:lstStyle/>
          <a:p>
            <a:pPr marL="0" indent="0">
              <a:buNone/>
            </a:pPr>
            <a:r>
              <a:rPr lang="en-US" sz="7200" b="1" dirty="0"/>
              <a:t>Standalone Disease Prediction Models:</a:t>
            </a:r>
            <a:endParaRPr lang="en-US" sz="7200" dirty="0"/>
          </a:p>
          <a:p>
            <a:r>
              <a:rPr lang="en-US" sz="7200" dirty="0"/>
              <a:t>Most of the existing solutions focus on predicting individual diseases using specific machine learning models. These applications tend to focus on one disease at a time, limiting the scope and utility for users seeking a more comprehensive health overview.</a:t>
            </a:r>
          </a:p>
          <a:p>
            <a:r>
              <a:rPr lang="en-US" sz="7200" dirty="0"/>
              <a:t>Examples include applications like diabetes or heart disease prediction models, where only a specific condition is targeted, often using a single algorithm or fixed set of models.</a:t>
            </a:r>
          </a:p>
          <a:p>
            <a:pPr marL="0" indent="0">
              <a:buNone/>
            </a:pPr>
            <a:r>
              <a:rPr lang="en-US" sz="7200" b="1" dirty="0"/>
              <a:t>Limited Model Comparison:</a:t>
            </a:r>
            <a:endParaRPr lang="en-US" sz="7200" dirty="0"/>
          </a:p>
          <a:p>
            <a:r>
              <a:rPr lang="en-US" sz="7200" dirty="0"/>
              <a:t>Existing systems rarely compare the performance of multiple machine learning models side-by-side for disease prediction. Most systems employ a predefined algorithm without testing alternatives to ensure the best possible predictive accuracy.</a:t>
            </a:r>
          </a:p>
          <a:p>
            <a:r>
              <a:rPr lang="en-US" sz="7200" dirty="0"/>
              <a:t>This approach leads to suboptimal results, as not all algorithms perform equally well for different datasets or conditions.</a:t>
            </a:r>
          </a:p>
          <a:p>
            <a:pPr marL="0" indent="0">
              <a:buNone/>
            </a:pPr>
            <a:r>
              <a:rPr lang="en-US" sz="7200" b="1" dirty="0"/>
              <a:t>Lack of Web-Based Platforms for Multiple Disease Prediction:</a:t>
            </a:r>
            <a:endParaRPr lang="en-US" sz="7200" dirty="0"/>
          </a:p>
          <a:p>
            <a:r>
              <a:rPr lang="en-US" sz="7200" dirty="0"/>
              <a:t>There are few web-based platforms that allow users to predict multiple diseases in one place, particularly with a focus on leveraging the best-performing models for each disease.</a:t>
            </a:r>
          </a:p>
          <a:p>
            <a:r>
              <a:rPr lang="en-US" sz="7200" dirty="0"/>
              <a:t>Most of the available tools are either desktop-based or cater to specific, individual diseases without integrating a comprehensive, multi-disease prediction system in a web environment.</a:t>
            </a:r>
          </a:p>
          <a:p>
            <a:pPr marL="0" indent="0">
              <a:buNone/>
            </a:pPr>
            <a:endParaRPr lang="en-US" dirty="0"/>
          </a:p>
        </p:txBody>
      </p:sp>
      <p:sp>
        <p:nvSpPr>
          <p:cNvPr id="4" name="Footer Placeholder 3"/>
          <p:cNvSpPr>
            <a:spLocks noGrp="1"/>
          </p:cNvSpPr>
          <p:nvPr>
            <p:ph type="ftr" sz="quarter" idx="11"/>
          </p:nvPr>
        </p:nvSpPr>
        <p:spPr/>
        <p:txBody>
          <a:bodyPr/>
          <a:lstStyle/>
          <a:p>
            <a:r>
              <a:rPr lang="en-US"/>
              <a:t>Project Title</a:t>
            </a:r>
          </a:p>
        </p:txBody>
      </p:sp>
      <p:sp>
        <p:nvSpPr>
          <p:cNvPr id="5" name="Slide Number Placeholder 4"/>
          <p:cNvSpPr>
            <a:spLocks noGrp="1"/>
          </p:cNvSpPr>
          <p:nvPr>
            <p:ph type="sldNum" sz="quarter" idx="12"/>
          </p:nvPr>
        </p:nvSpPr>
        <p:spPr/>
        <p:txBody>
          <a:bodyPr/>
          <a:lstStyle/>
          <a:p>
            <a:fld id="{C288A26D-D595-4CE3-AF5D-1D5AF2407734}"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63562"/>
          </a:xfrm>
        </p:spPr>
        <p:txBody>
          <a:bodyPr>
            <a:normAutofit fontScale="90000"/>
          </a:bodyPr>
          <a:lstStyle/>
          <a:p>
            <a:pPr lvl="0"/>
            <a:r>
              <a:rPr lang="en-US" b="1" dirty="0">
                <a:solidFill>
                  <a:srgbClr val="FF0000"/>
                </a:solidFill>
              </a:rPr>
              <a:t>Proposed work</a:t>
            </a:r>
          </a:p>
        </p:txBody>
      </p:sp>
      <p:sp>
        <p:nvSpPr>
          <p:cNvPr id="3" name="Content Placeholder 2"/>
          <p:cNvSpPr>
            <a:spLocks noGrp="1"/>
          </p:cNvSpPr>
          <p:nvPr>
            <p:ph idx="1"/>
          </p:nvPr>
        </p:nvSpPr>
        <p:spPr>
          <a:xfrm>
            <a:off x="342900" y="1311274"/>
            <a:ext cx="8458200" cy="4525963"/>
          </a:xfrm>
        </p:spPr>
        <p:txBody>
          <a:bodyPr>
            <a:normAutofit fontScale="70000" lnSpcReduction="20000"/>
          </a:bodyPr>
          <a:lstStyle/>
          <a:p>
            <a:r>
              <a:rPr lang="en-US" dirty="0"/>
              <a:t>Our project is all about testing and comparing different machine learning models like Logistic Regression, Decision Trees, Random Forest, SVM, Neural Networks, and </a:t>
            </a:r>
            <a:r>
              <a:rPr lang="en-US" dirty="0" err="1"/>
              <a:t>XGBoost</a:t>
            </a:r>
            <a:r>
              <a:rPr lang="en-US" dirty="0"/>
              <a:t> to predict multiple diseases. The system will focus on finding the best-performing models for various disease datasets, making sure the right model is selected based on its accuracy and performance.</a:t>
            </a:r>
          </a:p>
          <a:p>
            <a:r>
              <a:rPr lang="en-US" dirty="0"/>
              <a:t>What sets this project apart is that it isn't just about testing models—it's about making the results easily accessible through a web-based application. This web platform will allow users to input their data and get predictions across multiple diseases, offering a streamlined, user-friendly way to access advanced machine learning predictions. By focusing on multiple diseases and providing a comprehensive performance comparison in a single place, this project brings a practical, unique edge to healthcare predictions, especially for people without a background in data science.</a:t>
            </a:r>
          </a:p>
        </p:txBody>
      </p:sp>
      <p:sp>
        <p:nvSpPr>
          <p:cNvPr id="4" name="Footer Placeholder 3"/>
          <p:cNvSpPr>
            <a:spLocks noGrp="1"/>
          </p:cNvSpPr>
          <p:nvPr>
            <p:ph type="ftr" sz="quarter" idx="11"/>
          </p:nvPr>
        </p:nvSpPr>
        <p:spPr/>
        <p:txBody>
          <a:bodyPr/>
          <a:lstStyle/>
          <a:p>
            <a:r>
              <a:rPr lang="en-US"/>
              <a:t>Project Title</a:t>
            </a:r>
          </a:p>
        </p:txBody>
      </p:sp>
      <p:sp>
        <p:nvSpPr>
          <p:cNvPr id="5" name="Slide Number Placeholder 4"/>
          <p:cNvSpPr>
            <a:spLocks noGrp="1"/>
          </p:cNvSpPr>
          <p:nvPr>
            <p:ph type="sldNum" sz="quarter" idx="12"/>
          </p:nvPr>
        </p:nvSpPr>
        <p:spPr/>
        <p:txBody>
          <a:bodyPr/>
          <a:lstStyle/>
          <a:p>
            <a:fld id="{C288A26D-D595-4CE3-AF5D-1D5AF2407734}"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63562"/>
          </a:xfrm>
        </p:spPr>
        <p:txBody>
          <a:bodyPr>
            <a:noAutofit/>
          </a:bodyPr>
          <a:lstStyle/>
          <a:p>
            <a:r>
              <a:rPr lang="en-US" sz="3200" b="1" dirty="0">
                <a:solidFill>
                  <a:srgbClr val="FF0000"/>
                </a:solidFill>
              </a:rPr>
              <a:t>Overall Architecture diagram and flow diagram</a:t>
            </a:r>
          </a:p>
        </p:txBody>
      </p:sp>
      <p:sp>
        <p:nvSpPr>
          <p:cNvPr id="4" name="Footer Placeholder 3"/>
          <p:cNvSpPr>
            <a:spLocks noGrp="1"/>
          </p:cNvSpPr>
          <p:nvPr>
            <p:ph type="ftr" sz="quarter" idx="11"/>
          </p:nvPr>
        </p:nvSpPr>
        <p:spPr/>
        <p:txBody>
          <a:bodyPr/>
          <a:lstStyle/>
          <a:p>
            <a:r>
              <a:rPr lang="en-US"/>
              <a:t>Project Title</a:t>
            </a:r>
          </a:p>
        </p:txBody>
      </p:sp>
      <p:sp>
        <p:nvSpPr>
          <p:cNvPr id="5" name="Slide Number Placeholder 4"/>
          <p:cNvSpPr>
            <a:spLocks noGrp="1"/>
          </p:cNvSpPr>
          <p:nvPr>
            <p:ph type="sldNum" sz="quarter" idx="12"/>
          </p:nvPr>
        </p:nvSpPr>
        <p:spPr/>
        <p:txBody>
          <a:bodyPr/>
          <a:lstStyle/>
          <a:p>
            <a:fld id="{C288A26D-D595-4CE3-AF5D-1D5AF2407734}" type="slidenum">
              <a:rPr lang="en-US" smtClean="0"/>
              <a:pPr/>
              <a:t>14</a:t>
            </a:fld>
            <a:endParaRPr lang="en-US"/>
          </a:p>
        </p:txBody>
      </p:sp>
      <p:pic>
        <p:nvPicPr>
          <p:cNvPr id="7" name="Picture 6">
            <a:extLst>
              <a:ext uri="{FF2B5EF4-FFF2-40B4-BE49-F238E27FC236}">
                <a16:creationId xmlns:a16="http://schemas.microsoft.com/office/drawing/2014/main" id="{B3F67D75-A5AE-4009-9494-7721E2FBA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47426"/>
            <a:ext cx="3505200" cy="5500630"/>
          </a:xfrm>
          <a:prstGeom prst="rect">
            <a:avLst/>
          </a:prstGeom>
        </p:spPr>
      </p:pic>
      <p:pic>
        <p:nvPicPr>
          <p:cNvPr id="12" name="Picture 11">
            <a:extLst>
              <a:ext uri="{FF2B5EF4-FFF2-40B4-BE49-F238E27FC236}">
                <a16:creationId xmlns:a16="http://schemas.microsoft.com/office/drawing/2014/main" id="{1DA1FA7E-DA95-479A-B5D3-50752C96F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175" y="1516856"/>
            <a:ext cx="4972050" cy="41148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63562"/>
          </a:xfrm>
        </p:spPr>
        <p:txBody>
          <a:bodyPr>
            <a:normAutofit fontScale="90000"/>
          </a:bodyPr>
          <a:lstStyle/>
          <a:p>
            <a:pPr lvl="0"/>
            <a:r>
              <a:rPr lang="en-US" b="1" dirty="0">
                <a:solidFill>
                  <a:srgbClr val="FF0000"/>
                </a:solidFill>
              </a:rPr>
              <a:t>Software used</a:t>
            </a:r>
          </a:p>
        </p:txBody>
      </p:sp>
      <p:sp>
        <p:nvSpPr>
          <p:cNvPr id="3" name="Content Placeholder 2"/>
          <p:cNvSpPr>
            <a:spLocks noGrp="1"/>
          </p:cNvSpPr>
          <p:nvPr>
            <p:ph idx="1"/>
          </p:nvPr>
        </p:nvSpPr>
        <p:spPr>
          <a:xfrm>
            <a:off x="381000" y="914400"/>
            <a:ext cx="8458200" cy="4525963"/>
          </a:xfrm>
        </p:spPr>
        <p:txBody>
          <a:bodyPr/>
          <a:lstStyle/>
          <a:p>
            <a:pPr marL="579438" lvl="1" indent="-350838">
              <a:buFont typeface="Arial" pitchFamily="34" charset="0"/>
              <a:buChar char="•"/>
            </a:pPr>
            <a:r>
              <a:rPr lang="en-US" sz="2400" b="1" dirty="0"/>
              <a:t>Software and Hardware details with Justification</a:t>
            </a:r>
          </a:p>
        </p:txBody>
      </p:sp>
      <p:sp>
        <p:nvSpPr>
          <p:cNvPr id="4" name="Footer Placeholder 3"/>
          <p:cNvSpPr>
            <a:spLocks noGrp="1"/>
          </p:cNvSpPr>
          <p:nvPr>
            <p:ph type="ftr" sz="quarter" idx="11"/>
          </p:nvPr>
        </p:nvSpPr>
        <p:spPr/>
        <p:txBody>
          <a:bodyPr/>
          <a:lstStyle/>
          <a:p>
            <a:r>
              <a:rPr lang="en-US"/>
              <a:t>Project Title</a:t>
            </a:r>
          </a:p>
        </p:txBody>
      </p:sp>
      <p:sp>
        <p:nvSpPr>
          <p:cNvPr id="5" name="Slide Number Placeholder 4"/>
          <p:cNvSpPr>
            <a:spLocks noGrp="1"/>
          </p:cNvSpPr>
          <p:nvPr>
            <p:ph type="sldNum" sz="quarter" idx="12"/>
          </p:nvPr>
        </p:nvSpPr>
        <p:spPr/>
        <p:txBody>
          <a:bodyPr/>
          <a:lstStyle/>
          <a:p>
            <a:fld id="{C288A26D-D595-4CE3-AF5D-1D5AF2407734}" type="slidenum">
              <a:rPr lang="en-US" smtClean="0"/>
              <a:pPr/>
              <a:t>15</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871305534"/>
              </p:ext>
            </p:extLst>
          </p:nvPr>
        </p:nvGraphicFramePr>
        <p:xfrm>
          <a:off x="1524000" y="1397000"/>
          <a:ext cx="6096000" cy="430276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r>
                        <a:rPr lang="en-US" dirty="0"/>
                        <a:t>S.No</a:t>
                      </a:r>
                    </a:p>
                  </a:txBody>
                  <a:tcPr/>
                </a:tc>
                <a:tc>
                  <a:txBody>
                    <a:bodyPr/>
                    <a:lstStyle/>
                    <a:p>
                      <a:r>
                        <a:rPr lang="en-US" dirty="0"/>
                        <a:t>Software used </a:t>
                      </a:r>
                    </a:p>
                  </a:txBody>
                  <a:tcPr/>
                </a:tc>
                <a:tc>
                  <a:txBody>
                    <a:bodyPr/>
                    <a:lstStyle/>
                    <a:p>
                      <a:r>
                        <a:rPr lang="en-US" dirty="0"/>
                        <a:t>Justification</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dk1"/>
                          </a:solidFill>
                          <a:effectLst/>
                          <a:latin typeface="+mn-lt"/>
                          <a:ea typeface="+mn-ea"/>
                          <a:cs typeface="+mn-cs"/>
                        </a:rPr>
                        <a:t>Python</a:t>
                      </a:r>
                      <a:endParaRPr lang="en-US" dirty="0"/>
                    </a:p>
                  </a:txBody>
                  <a:tcPr/>
                </a:tc>
                <a:tc>
                  <a:txBody>
                    <a:bodyPr/>
                    <a:lstStyle/>
                    <a:p>
                      <a:r>
                        <a:rPr lang="en-US" sz="1800" b="0" i="0" kern="1200" dirty="0">
                          <a:solidFill>
                            <a:schemeClr val="dk1"/>
                          </a:solidFill>
                          <a:effectLst/>
                          <a:latin typeface="+mn-lt"/>
                          <a:ea typeface="+mn-ea"/>
                          <a:cs typeface="+mn-cs"/>
                        </a:rPr>
                        <a:t>for implementing machine learning models (e.g., </a:t>
                      </a:r>
                      <a:r>
                        <a:rPr lang="en-US" sz="1800" b="0" i="0" kern="1200" dirty="0" err="1">
                          <a:solidFill>
                            <a:schemeClr val="dk1"/>
                          </a:solidFill>
                          <a:effectLst/>
                          <a:latin typeface="+mn-lt"/>
                          <a:ea typeface="+mn-ea"/>
                          <a:cs typeface="+mn-cs"/>
                        </a:rPr>
                        <a:t>Scikit</a:t>
                      </a:r>
                      <a:r>
                        <a:rPr lang="en-US" sz="1800" b="0" i="0" kern="1200" dirty="0">
                          <a:solidFill>
                            <a:schemeClr val="dk1"/>
                          </a:solidFill>
                          <a:effectLst/>
                          <a:latin typeface="+mn-lt"/>
                          <a:ea typeface="+mn-ea"/>
                          <a:cs typeface="+mn-cs"/>
                        </a:rPr>
                        <a:t>-learn, </a:t>
                      </a:r>
                      <a:r>
                        <a:rPr lang="en-US" dirty="0"/>
                        <a:t>TensorFlow</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XGBoost</a:t>
                      </a: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dk1"/>
                          </a:solidFill>
                          <a:effectLst/>
                          <a:latin typeface="+mn-lt"/>
                          <a:ea typeface="+mn-ea"/>
                          <a:cs typeface="+mn-cs"/>
                        </a:rPr>
                        <a:t>JavaScript</a:t>
                      </a:r>
                      <a:endParaRPr lang="en-US" dirty="0"/>
                    </a:p>
                  </a:txBody>
                  <a:tcPr/>
                </a:tc>
                <a:tc>
                  <a:txBody>
                    <a:bodyPr/>
                    <a:lstStyle/>
                    <a:p>
                      <a:r>
                        <a:rPr lang="en-US" sz="1800" b="0" i="0" kern="1200" dirty="0">
                          <a:solidFill>
                            <a:schemeClr val="dk1"/>
                          </a:solidFill>
                          <a:effectLst/>
                          <a:latin typeface="+mn-lt"/>
                          <a:ea typeface="+mn-ea"/>
                          <a:cs typeface="+mn-cs"/>
                        </a:rPr>
                        <a:t>For front-end development and enhancing user interaction. </a:t>
                      </a:r>
                      <a:endParaRPr lang="en-US" sz="1800" kern="1200" dirty="0">
                        <a:solidFill>
                          <a:schemeClr val="dk1"/>
                        </a:solidFill>
                        <a:effectLst/>
                        <a:latin typeface="+mn-lt"/>
                        <a:ea typeface="+mn-ea"/>
                        <a:cs typeface="+mn-cs"/>
                      </a:endParaRPr>
                    </a:p>
                  </a:txBody>
                  <a:tcPr/>
                </a:tc>
                <a:extLst>
                  <a:ext uri="{0D108BD9-81ED-4DB2-BD59-A6C34878D82A}">
                    <a16:rowId xmlns:a16="http://schemas.microsoft.com/office/drawing/2014/main" val="10002"/>
                  </a:ext>
                </a:extLst>
              </a:tr>
              <a:tr h="370840">
                <a:tc>
                  <a:txBody>
                    <a:bodyPr/>
                    <a:lstStyle/>
                    <a:p>
                      <a:r>
                        <a:rPr lang="en-US" dirty="0"/>
                        <a:t>3</a:t>
                      </a:r>
                    </a:p>
                  </a:txBody>
                  <a:tcPr/>
                </a:tc>
                <a:tc>
                  <a:txBody>
                    <a:bodyPr/>
                    <a:lstStyle/>
                    <a:p>
                      <a:r>
                        <a:rPr lang="en-IN" sz="1800" b="1" i="0" kern="1200" dirty="0">
                          <a:solidFill>
                            <a:schemeClr val="dk1"/>
                          </a:solidFill>
                          <a:effectLst/>
                          <a:latin typeface="+mn-lt"/>
                          <a:ea typeface="+mn-ea"/>
                          <a:cs typeface="+mn-cs"/>
                        </a:rPr>
                        <a:t>HTML/CSS</a:t>
                      </a:r>
                      <a:endParaRPr lang="en-US" dirty="0"/>
                    </a:p>
                  </a:txBody>
                  <a:tcPr/>
                </a:tc>
                <a:tc>
                  <a:txBody>
                    <a:bodyPr/>
                    <a:lstStyle/>
                    <a:p>
                      <a:r>
                        <a:rPr lang="en-US" sz="1800" b="0" i="0" kern="1200" dirty="0">
                          <a:solidFill>
                            <a:schemeClr val="dk1"/>
                          </a:solidFill>
                          <a:effectLst/>
                          <a:latin typeface="+mn-lt"/>
                          <a:ea typeface="+mn-ea"/>
                          <a:cs typeface="+mn-cs"/>
                        </a:rPr>
                        <a:t>For structuring and styling the web interface.</a:t>
                      </a:r>
                      <a:endParaRPr lang="en-US" sz="1800" kern="1200" dirty="0">
                        <a:solidFill>
                          <a:schemeClr val="dk1"/>
                        </a:solidFill>
                        <a:effectLst/>
                        <a:latin typeface="+mn-lt"/>
                        <a:ea typeface="+mn-ea"/>
                        <a:cs typeface="+mn-cs"/>
                      </a:endParaRPr>
                    </a:p>
                    <a:p>
                      <a:endParaRPr lang="en-US" dirty="0"/>
                    </a:p>
                  </a:txBody>
                  <a:tcPr/>
                </a:tc>
                <a:extLst>
                  <a:ext uri="{0D108BD9-81ED-4DB2-BD59-A6C34878D82A}">
                    <a16:rowId xmlns:a16="http://schemas.microsoft.com/office/drawing/2014/main" val="4124792767"/>
                  </a:ext>
                </a:extLst>
              </a:tr>
              <a:tr h="370840">
                <a:tc>
                  <a:txBody>
                    <a:bodyPr/>
                    <a:lstStyle/>
                    <a:p>
                      <a:r>
                        <a:rPr lang="en-US" dirty="0"/>
                        <a:t>4</a:t>
                      </a:r>
                    </a:p>
                  </a:txBody>
                  <a:tcPr/>
                </a:tc>
                <a:tc>
                  <a:txBody>
                    <a:bodyPr/>
                    <a:lstStyle/>
                    <a:p>
                      <a:r>
                        <a:rPr lang="en-IN" sz="1800" b="1" i="0" kern="1200" dirty="0">
                          <a:solidFill>
                            <a:schemeClr val="dk1"/>
                          </a:solidFill>
                          <a:effectLst/>
                          <a:latin typeface="+mn-lt"/>
                          <a:ea typeface="+mn-ea"/>
                          <a:cs typeface="+mn-cs"/>
                        </a:rPr>
                        <a:t>SQL/NoSQL</a:t>
                      </a:r>
                      <a:endParaRPr lang="en-US" dirty="0"/>
                    </a:p>
                  </a:txBody>
                  <a:tcPr/>
                </a:tc>
                <a:tc>
                  <a:txBody>
                    <a:bodyPr/>
                    <a:lstStyle/>
                    <a:p>
                      <a:r>
                        <a:rPr lang="en-US" sz="1800" b="0" i="0" kern="1200" dirty="0">
                          <a:solidFill>
                            <a:schemeClr val="dk1"/>
                          </a:solidFill>
                          <a:effectLst/>
                          <a:latin typeface="+mn-lt"/>
                          <a:ea typeface="+mn-ea"/>
                          <a:cs typeface="+mn-cs"/>
                        </a:rPr>
                        <a:t>For managing databases (e.g., MySQL, MongoDB).</a:t>
                      </a:r>
                    </a:p>
                    <a:p>
                      <a:endParaRPr lang="en-US" dirty="0"/>
                    </a:p>
                  </a:txBody>
                  <a:tcPr/>
                </a:tc>
                <a:extLst>
                  <a:ext uri="{0D108BD9-81ED-4DB2-BD59-A6C34878D82A}">
                    <a16:rowId xmlns:a16="http://schemas.microsoft.com/office/drawing/2014/main" val="3673203381"/>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63562"/>
          </a:xfrm>
        </p:spPr>
        <p:txBody>
          <a:bodyPr>
            <a:normAutofit fontScale="90000"/>
          </a:bodyPr>
          <a:lstStyle/>
          <a:p>
            <a:pPr lvl="0"/>
            <a:r>
              <a:rPr lang="en-US" b="1" dirty="0">
                <a:solidFill>
                  <a:srgbClr val="FF0000"/>
                </a:solidFill>
              </a:rPr>
              <a:t>Hardware</a:t>
            </a:r>
          </a:p>
        </p:txBody>
      </p:sp>
      <p:sp>
        <p:nvSpPr>
          <p:cNvPr id="3" name="Content Placeholder 2"/>
          <p:cNvSpPr>
            <a:spLocks noGrp="1"/>
          </p:cNvSpPr>
          <p:nvPr>
            <p:ph idx="1"/>
          </p:nvPr>
        </p:nvSpPr>
        <p:spPr>
          <a:xfrm>
            <a:off x="381000" y="914400"/>
            <a:ext cx="8458200" cy="4525963"/>
          </a:xfrm>
        </p:spPr>
        <p:txBody>
          <a:bodyPr/>
          <a:lstStyle/>
          <a:p>
            <a:pPr marL="579438" lvl="1" indent="-350838">
              <a:buFont typeface="Arial" pitchFamily="34" charset="0"/>
              <a:buChar char="•"/>
            </a:pPr>
            <a:r>
              <a:rPr lang="en-US" sz="2400" b="1" dirty="0"/>
              <a:t>Software and Hardware details with Justification</a:t>
            </a:r>
          </a:p>
        </p:txBody>
      </p:sp>
      <p:sp>
        <p:nvSpPr>
          <p:cNvPr id="4" name="Footer Placeholder 3"/>
          <p:cNvSpPr>
            <a:spLocks noGrp="1"/>
          </p:cNvSpPr>
          <p:nvPr>
            <p:ph type="ftr" sz="quarter" idx="11"/>
          </p:nvPr>
        </p:nvSpPr>
        <p:spPr/>
        <p:txBody>
          <a:bodyPr/>
          <a:lstStyle/>
          <a:p>
            <a:r>
              <a:rPr lang="en-US"/>
              <a:t>Project Title</a:t>
            </a:r>
          </a:p>
        </p:txBody>
      </p:sp>
      <p:sp>
        <p:nvSpPr>
          <p:cNvPr id="5" name="Slide Number Placeholder 4"/>
          <p:cNvSpPr>
            <a:spLocks noGrp="1"/>
          </p:cNvSpPr>
          <p:nvPr>
            <p:ph type="sldNum" sz="quarter" idx="12"/>
          </p:nvPr>
        </p:nvSpPr>
        <p:spPr/>
        <p:txBody>
          <a:bodyPr/>
          <a:lstStyle/>
          <a:p>
            <a:fld id="{C288A26D-D595-4CE3-AF5D-1D5AF2407734}" type="slidenum">
              <a:rPr lang="en-US" smtClean="0"/>
              <a:pPr/>
              <a:t>16</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586471230"/>
              </p:ext>
            </p:extLst>
          </p:nvPr>
        </p:nvGraphicFramePr>
        <p:xfrm>
          <a:off x="1066800" y="1905000"/>
          <a:ext cx="6096000" cy="183388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r>
                        <a:rPr lang="en-US" dirty="0"/>
                        <a:t>S.No</a:t>
                      </a:r>
                    </a:p>
                  </a:txBody>
                  <a:tcPr/>
                </a:tc>
                <a:tc>
                  <a:txBody>
                    <a:bodyPr/>
                    <a:lstStyle/>
                    <a:p>
                      <a:r>
                        <a:rPr lang="en-US" dirty="0"/>
                        <a:t>Hardware used </a:t>
                      </a:r>
                    </a:p>
                  </a:txBody>
                  <a:tcPr/>
                </a:tc>
                <a:tc>
                  <a:txBody>
                    <a:bodyPr/>
                    <a:lstStyle/>
                    <a:p>
                      <a:r>
                        <a:rPr lang="en-US" dirty="0"/>
                        <a:t>Justification</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sz="1800" b="0" i="0" kern="1200" dirty="0">
                          <a:solidFill>
                            <a:schemeClr val="dk1"/>
                          </a:solidFill>
                          <a:effectLst/>
                          <a:latin typeface="+mn-lt"/>
                          <a:ea typeface="+mn-ea"/>
                          <a:cs typeface="+mn-cs"/>
                        </a:rPr>
                        <a:t>Laptop With</a:t>
                      </a:r>
                      <a:endParaRPr lang="en-IN" sz="1800" b="0" i="0" kern="1200" dirty="0">
                        <a:solidFill>
                          <a:schemeClr val="dk1"/>
                        </a:solidFill>
                        <a:effectLst/>
                        <a:latin typeface="+mn-lt"/>
                        <a:ea typeface="+mn-ea"/>
                        <a:cs typeface="+mn-cs"/>
                      </a:endParaRPr>
                    </a:p>
                    <a:p>
                      <a:r>
                        <a:rPr lang="en-IN" sz="1800" b="0" i="0" kern="1200" dirty="0">
                          <a:solidFill>
                            <a:schemeClr val="dk1"/>
                          </a:solidFill>
                          <a:effectLst/>
                          <a:latin typeface="+mn-lt"/>
                          <a:ea typeface="+mn-ea"/>
                          <a:cs typeface="+mn-cs"/>
                        </a:rPr>
                        <a:t>Processor: AMD </a:t>
                      </a:r>
                      <a:r>
                        <a:rPr lang="en-IN" sz="1800" b="0" i="0" kern="1200" dirty="0" err="1">
                          <a:solidFill>
                            <a:schemeClr val="dk1"/>
                          </a:solidFill>
                          <a:effectLst/>
                          <a:latin typeface="+mn-lt"/>
                          <a:ea typeface="+mn-ea"/>
                          <a:cs typeface="+mn-cs"/>
                        </a:rPr>
                        <a:t>Ryzen</a:t>
                      </a:r>
                      <a:r>
                        <a:rPr lang="en-IN" sz="1800" b="0" i="0" kern="1200" dirty="0">
                          <a:solidFill>
                            <a:schemeClr val="dk1"/>
                          </a:solidFill>
                          <a:effectLst/>
                          <a:latin typeface="+mn-lt"/>
                          <a:ea typeface="+mn-ea"/>
                          <a:cs typeface="+mn-cs"/>
                        </a:rPr>
                        <a:t> 7</a:t>
                      </a:r>
                      <a:endParaRPr lang="en-IN" sz="1800" kern="1200" dirty="0">
                        <a:solidFill>
                          <a:schemeClr val="dk1"/>
                        </a:solidFill>
                        <a:effectLst/>
                        <a:latin typeface="+mn-lt"/>
                        <a:ea typeface="+mn-ea"/>
                        <a:cs typeface="+mn-cs"/>
                      </a:endParaRPr>
                    </a:p>
                    <a:p>
                      <a:r>
                        <a:rPr lang="en-IN" sz="1800" b="0" i="0" kern="1200" dirty="0">
                          <a:solidFill>
                            <a:schemeClr val="dk1"/>
                          </a:solidFill>
                          <a:effectLst/>
                          <a:latin typeface="+mn-lt"/>
                          <a:ea typeface="+mn-ea"/>
                          <a:cs typeface="+mn-cs"/>
                        </a:rPr>
                        <a:t>RAM: 16 GB </a:t>
                      </a:r>
                      <a:endParaRPr lang="en-IN" sz="1800" kern="1200" dirty="0">
                        <a:solidFill>
                          <a:schemeClr val="dk1"/>
                        </a:solidFill>
                        <a:effectLst/>
                        <a:latin typeface="+mn-lt"/>
                        <a:ea typeface="+mn-ea"/>
                        <a:cs typeface="+mn-cs"/>
                      </a:endParaRPr>
                    </a:p>
                    <a:p>
                      <a:r>
                        <a:rPr lang="en-IN" sz="1800" b="0" i="0" kern="1200" dirty="0">
                          <a:solidFill>
                            <a:schemeClr val="dk1"/>
                          </a:solidFill>
                          <a:effectLst/>
                          <a:latin typeface="+mn-lt"/>
                          <a:ea typeface="+mn-ea"/>
                          <a:cs typeface="+mn-cs"/>
                        </a:rPr>
                        <a:t>Storage: 512 GB SSD </a:t>
                      </a:r>
                      <a:endParaRPr lang="en-IN" sz="1800" kern="1200" dirty="0">
                        <a:solidFill>
                          <a:schemeClr val="dk1"/>
                        </a:solidFill>
                        <a:effectLst/>
                        <a:latin typeface="+mn-lt"/>
                        <a:ea typeface="+mn-ea"/>
                        <a:cs typeface="+mn-cs"/>
                      </a:endParaRPr>
                    </a:p>
                    <a:p>
                      <a:r>
                        <a:rPr lang="en-IN" sz="1800" b="0" i="0" kern="1200" dirty="0">
                          <a:solidFill>
                            <a:schemeClr val="dk1"/>
                          </a:solidFill>
                          <a:effectLst/>
                          <a:latin typeface="+mn-lt"/>
                          <a:ea typeface="+mn-ea"/>
                          <a:cs typeface="+mn-cs"/>
                        </a:rPr>
                        <a:t>GPU: GTX1650</a:t>
                      </a:r>
                      <a:endParaRPr lang="en-IN" sz="1800" kern="1200" dirty="0">
                        <a:solidFill>
                          <a:schemeClr val="dk1"/>
                        </a:solidFill>
                        <a:effectLst/>
                        <a:latin typeface="+mn-lt"/>
                        <a:ea typeface="+mn-ea"/>
                        <a:cs typeface="+mn-cs"/>
                      </a:endParaRPr>
                    </a:p>
                  </a:txBody>
                  <a:tcPr/>
                </a:tc>
                <a:tc>
                  <a:txBody>
                    <a:bodyPr/>
                    <a:lstStyle/>
                    <a:p>
                      <a:r>
                        <a:rPr lang="en-IN" sz="1800" b="0" i="0" kern="1200" dirty="0">
                          <a:solidFill>
                            <a:schemeClr val="dk1"/>
                          </a:solidFill>
                          <a:effectLst/>
                          <a:latin typeface="+mn-lt"/>
                          <a:ea typeface="+mn-ea"/>
                          <a:cs typeface="+mn-cs"/>
                        </a:rPr>
                        <a:t>For development and deployment.</a:t>
                      </a:r>
                      <a:endParaRPr lang="en-U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42682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63562"/>
          </a:xfrm>
        </p:spPr>
        <p:txBody>
          <a:bodyPr>
            <a:normAutofit fontScale="90000"/>
          </a:bodyPr>
          <a:lstStyle/>
          <a:p>
            <a:pPr lvl="0"/>
            <a:r>
              <a:rPr lang="en-US" b="1" dirty="0">
                <a:solidFill>
                  <a:srgbClr val="FF0000"/>
                </a:solidFill>
              </a:rPr>
              <a:t>Experimental results</a:t>
            </a:r>
          </a:p>
        </p:txBody>
      </p:sp>
      <p:pic>
        <p:nvPicPr>
          <p:cNvPr id="7" name="Content Placeholder 6" descr="A screenshot of a computer&#10;&#10;Description automatically generated">
            <a:extLst>
              <a:ext uri="{FF2B5EF4-FFF2-40B4-BE49-F238E27FC236}">
                <a16:creationId xmlns:a16="http://schemas.microsoft.com/office/drawing/2014/main" id="{E0C7B0D2-CE45-27F6-8510-66E4A66190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0799" y="3621774"/>
            <a:ext cx="4390906" cy="2734576"/>
          </a:xfrm>
        </p:spPr>
      </p:pic>
      <p:sp>
        <p:nvSpPr>
          <p:cNvPr id="4" name="Footer Placeholder 3"/>
          <p:cNvSpPr>
            <a:spLocks noGrp="1"/>
          </p:cNvSpPr>
          <p:nvPr>
            <p:ph type="ftr" sz="quarter" idx="11"/>
          </p:nvPr>
        </p:nvSpPr>
        <p:spPr/>
        <p:txBody>
          <a:bodyPr/>
          <a:lstStyle/>
          <a:p>
            <a:r>
              <a:rPr lang="en-US"/>
              <a:t>Project Title</a:t>
            </a:r>
          </a:p>
        </p:txBody>
      </p:sp>
      <p:sp>
        <p:nvSpPr>
          <p:cNvPr id="5" name="Slide Number Placeholder 4"/>
          <p:cNvSpPr>
            <a:spLocks noGrp="1"/>
          </p:cNvSpPr>
          <p:nvPr>
            <p:ph type="sldNum" sz="quarter" idx="12"/>
          </p:nvPr>
        </p:nvSpPr>
        <p:spPr/>
        <p:txBody>
          <a:bodyPr/>
          <a:lstStyle/>
          <a:p>
            <a:fld id="{C288A26D-D595-4CE3-AF5D-1D5AF2407734}" type="slidenum">
              <a:rPr lang="en-US" smtClean="0"/>
              <a:pPr/>
              <a:t>17</a:t>
            </a:fld>
            <a:endParaRPr lang="en-US"/>
          </a:p>
        </p:txBody>
      </p:sp>
      <p:pic>
        <p:nvPicPr>
          <p:cNvPr id="9" name="Picture 8" descr="A screenshot of a computer&#10;&#10;Description automatically generated">
            <a:extLst>
              <a:ext uri="{FF2B5EF4-FFF2-40B4-BE49-F238E27FC236}">
                <a16:creationId xmlns:a16="http://schemas.microsoft.com/office/drawing/2014/main" id="{B8C12BCC-FC57-20D1-FA85-7A24E4198B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2297" y="3621774"/>
            <a:ext cx="4390903" cy="2734576"/>
          </a:xfrm>
          <a:prstGeom prst="rect">
            <a:avLst/>
          </a:prstGeom>
        </p:spPr>
      </p:pic>
      <p:pic>
        <p:nvPicPr>
          <p:cNvPr id="11" name="Picture 10" descr="A screenshot of a medical program&#10;&#10;Description automatically generated">
            <a:extLst>
              <a:ext uri="{FF2B5EF4-FFF2-40B4-BE49-F238E27FC236}">
                <a16:creationId xmlns:a16="http://schemas.microsoft.com/office/drawing/2014/main" id="{30BC4BA5-7506-8022-1539-BEDAD90B75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800" y="1006637"/>
            <a:ext cx="4390906" cy="2520101"/>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5F2DD138-04C0-32B9-8F75-B837171078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2296" y="1006637"/>
            <a:ext cx="4359690" cy="252010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screenshot of a computer&#10;&#10;Description automatically generated">
            <a:extLst>
              <a:ext uri="{FF2B5EF4-FFF2-40B4-BE49-F238E27FC236}">
                <a16:creationId xmlns:a16="http://schemas.microsoft.com/office/drawing/2014/main" id="{F602EA5C-FE2E-60FA-22BC-B839833A6F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250" y="827178"/>
            <a:ext cx="4038600" cy="2601822"/>
          </a:xfrm>
          <a:prstGeom prst="rect">
            <a:avLst/>
          </a:prstGeom>
        </p:spPr>
      </p:pic>
      <p:sp>
        <p:nvSpPr>
          <p:cNvPr id="4" name="Footer Placeholder 3">
            <a:extLst>
              <a:ext uri="{FF2B5EF4-FFF2-40B4-BE49-F238E27FC236}">
                <a16:creationId xmlns:a16="http://schemas.microsoft.com/office/drawing/2014/main" id="{2188BF0F-5DCF-0E5A-0A66-3B1D5C885627}"/>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Project Title</a:t>
            </a:r>
          </a:p>
        </p:txBody>
      </p:sp>
      <p:sp>
        <p:nvSpPr>
          <p:cNvPr id="5" name="Slide Number Placeholder 4">
            <a:extLst>
              <a:ext uri="{FF2B5EF4-FFF2-40B4-BE49-F238E27FC236}">
                <a16:creationId xmlns:a16="http://schemas.microsoft.com/office/drawing/2014/main" id="{5E1203B4-EBFD-A9AD-B20C-625E0E612940}"/>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pPr>
            <a:fld id="{C288A26D-D595-4CE3-AF5D-1D5AF2407734}" type="slidenum">
              <a:rPr lang="en-US" smtClean="0"/>
              <a:pPr>
                <a:spcAft>
                  <a:spcPts val="600"/>
                </a:spcAft>
              </a:pPr>
              <a:t>18</a:t>
            </a:fld>
            <a:endParaRPr lang="en-US"/>
          </a:p>
        </p:txBody>
      </p:sp>
      <p:pic>
        <p:nvPicPr>
          <p:cNvPr id="9" name="Picture 8">
            <a:extLst>
              <a:ext uri="{FF2B5EF4-FFF2-40B4-BE49-F238E27FC236}">
                <a16:creationId xmlns:a16="http://schemas.microsoft.com/office/drawing/2014/main" id="{B65D4369-4C9E-1F45-4DB4-774BCC7B07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2155" y="827178"/>
            <a:ext cx="4601845" cy="2669371"/>
          </a:xfrm>
          <a:prstGeom prst="rect">
            <a:avLst/>
          </a:prstGeom>
        </p:spPr>
      </p:pic>
      <p:pic>
        <p:nvPicPr>
          <p:cNvPr id="10" name="Picture 9">
            <a:extLst>
              <a:ext uri="{FF2B5EF4-FFF2-40B4-BE49-F238E27FC236}">
                <a16:creationId xmlns:a16="http://schemas.microsoft.com/office/drawing/2014/main" id="{F2B336E7-2584-D4A2-4DFF-59888D68E3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3748468"/>
            <a:ext cx="4114800" cy="2973007"/>
          </a:xfrm>
          <a:prstGeom prst="rect">
            <a:avLst/>
          </a:prstGeom>
        </p:spPr>
      </p:pic>
      <p:pic>
        <p:nvPicPr>
          <p:cNvPr id="13" name="Picture 12">
            <a:extLst>
              <a:ext uri="{FF2B5EF4-FFF2-40B4-BE49-F238E27FC236}">
                <a16:creationId xmlns:a16="http://schemas.microsoft.com/office/drawing/2014/main" id="{581B2E23-9863-4982-9C5C-5B95B6FF05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2155" y="3854743"/>
            <a:ext cx="4449446" cy="2866732"/>
          </a:xfrm>
          <a:prstGeom prst="rect">
            <a:avLst/>
          </a:prstGeom>
        </p:spPr>
      </p:pic>
      <p:sp>
        <p:nvSpPr>
          <p:cNvPr id="17" name="TextBox 16">
            <a:extLst>
              <a:ext uri="{FF2B5EF4-FFF2-40B4-BE49-F238E27FC236}">
                <a16:creationId xmlns:a16="http://schemas.microsoft.com/office/drawing/2014/main" id="{D19CB429-DF07-ABA7-757F-BB43373BC776}"/>
              </a:ext>
            </a:extLst>
          </p:cNvPr>
          <p:cNvSpPr txBox="1"/>
          <p:nvPr/>
        </p:nvSpPr>
        <p:spPr>
          <a:xfrm>
            <a:off x="3216357" y="0"/>
            <a:ext cx="3241593" cy="707886"/>
          </a:xfrm>
          <a:prstGeom prst="rect">
            <a:avLst/>
          </a:prstGeom>
          <a:noFill/>
        </p:spPr>
        <p:txBody>
          <a:bodyPr wrap="none" rtlCol="0">
            <a:spAutoFit/>
          </a:bodyPr>
          <a:lstStyle/>
          <a:p>
            <a:r>
              <a:rPr lang="en-IN" sz="4000" b="1" dirty="0"/>
              <a:t>Heart Disease </a:t>
            </a:r>
          </a:p>
        </p:txBody>
      </p:sp>
    </p:spTree>
    <p:extLst>
      <p:ext uri="{BB962C8B-B14F-4D97-AF65-F5344CB8AC3E}">
        <p14:creationId xmlns:p14="http://schemas.microsoft.com/office/powerpoint/2010/main" val="682872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5">
            <a:extLst>
              <a:ext uri="{FF2B5EF4-FFF2-40B4-BE49-F238E27FC236}">
                <a16:creationId xmlns:a16="http://schemas.microsoft.com/office/drawing/2014/main" id="{88115677-6AF9-81DC-3150-B0A36B00077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575" y="28575"/>
            <a:ext cx="9115425" cy="3187536"/>
          </a:xfrm>
          <a:prstGeom prst="rect">
            <a:avLst/>
          </a:prstGeom>
        </p:spPr>
      </p:pic>
      <p:sp>
        <p:nvSpPr>
          <p:cNvPr id="4" name="Footer Placeholder 3">
            <a:extLst>
              <a:ext uri="{FF2B5EF4-FFF2-40B4-BE49-F238E27FC236}">
                <a16:creationId xmlns:a16="http://schemas.microsoft.com/office/drawing/2014/main" id="{849EC705-86EE-8C25-071A-643995358E51}"/>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Project Title</a:t>
            </a:r>
          </a:p>
        </p:txBody>
      </p:sp>
      <p:sp>
        <p:nvSpPr>
          <p:cNvPr id="5" name="Slide Number Placeholder 4">
            <a:extLst>
              <a:ext uri="{FF2B5EF4-FFF2-40B4-BE49-F238E27FC236}">
                <a16:creationId xmlns:a16="http://schemas.microsoft.com/office/drawing/2014/main" id="{227D7919-6BC4-866B-DB29-7D8AB448242D}"/>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pPr>
            <a:fld id="{C288A26D-D595-4CE3-AF5D-1D5AF2407734}" type="slidenum">
              <a:rPr lang="en-US" smtClean="0"/>
              <a:pPr>
                <a:spcAft>
                  <a:spcPts val="600"/>
                </a:spcAft>
              </a:pPr>
              <a:t>19</a:t>
            </a:fld>
            <a:endParaRPr lang="en-US"/>
          </a:p>
        </p:txBody>
      </p:sp>
      <p:pic>
        <p:nvPicPr>
          <p:cNvPr id="10" name="Picture 9">
            <a:extLst>
              <a:ext uri="{FF2B5EF4-FFF2-40B4-BE49-F238E27FC236}">
                <a16:creationId xmlns:a16="http://schemas.microsoft.com/office/drawing/2014/main" id="{4186C6CD-57BB-6BF7-086F-D266F5BB8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74" y="3276601"/>
            <a:ext cx="8810625" cy="3187536"/>
          </a:xfrm>
          <a:prstGeom prst="rect">
            <a:avLst/>
          </a:prstGeom>
        </p:spPr>
      </p:pic>
    </p:spTree>
    <p:extLst>
      <p:ext uri="{BB962C8B-B14F-4D97-AF65-F5344CB8AC3E}">
        <p14:creationId xmlns:p14="http://schemas.microsoft.com/office/powerpoint/2010/main" val="1251669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63562"/>
          </a:xfrm>
        </p:spPr>
        <p:txBody>
          <a:bodyPr>
            <a:normAutofit fontScale="90000"/>
          </a:bodyPr>
          <a:lstStyle/>
          <a:p>
            <a:pPr lvl="0"/>
            <a:r>
              <a:rPr lang="en-US" b="1" dirty="0">
                <a:solidFill>
                  <a:srgbClr val="FF0000"/>
                </a:solidFill>
              </a:rPr>
              <a:t>Abstract</a:t>
            </a:r>
            <a:endParaRPr lang="en-US" dirty="0">
              <a:solidFill>
                <a:srgbClr val="FF0000"/>
              </a:solidFill>
            </a:endParaRPr>
          </a:p>
        </p:txBody>
      </p:sp>
      <p:sp>
        <p:nvSpPr>
          <p:cNvPr id="3" name="Content Placeholder 2"/>
          <p:cNvSpPr>
            <a:spLocks noGrp="1"/>
          </p:cNvSpPr>
          <p:nvPr>
            <p:ph idx="1"/>
          </p:nvPr>
        </p:nvSpPr>
        <p:spPr>
          <a:xfrm>
            <a:off x="381000" y="914400"/>
            <a:ext cx="8458200" cy="4525963"/>
          </a:xfrm>
        </p:spPr>
        <p:txBody>
          <a:bodyPr>
            <a:normAutofit fontScale="85000" lnSpcReduction="20000"/>
          </a:bodyPr>
          <a:lstStyle/>
          <a:p>
            <a:r>
              <a:rPr lang="en-US" b="1" dirty="0"/>
              <a:t>Introduction:</a:t>
            </a:r>
            <a:r>
              <a:rPr lang="en-US" dirty="0"/>
              <a:t> Disease prediction is crucial in the early diagnosis and Accurate models can aid in better decision-making for preventive care.</a:t>
            </a:r>
          </a:p>
          <a:p>
            <a:r>
              <a:rPr lang="en-US" b="1" dirty="0"/>
              <a:t>Issues: </a:t>
            </a:r>
            <a:r>
              <a:rPr lang="en-US" dirty="0"/>
              <a:t>Recent studies have utilized various machine learning models, but their performance has not been optimal due to limited model comparison and selection.</a:t>
            </a:r>
          </a:p>
          <a:p>
            <a:r>
              <a:rPr lang="en-US" b="1" dirty="0"/>
              <a:t>Methods:</a:t>
            </a:r>
            <a:r>
              <a:rPr lang="en-US" dirty="0"/>
              <a:t> This study evaluates multiple machine learning models based on performance metrics like accuracy, precision, recall, and F1-score.</a:t>
            </a:r>
          </a:p>
          <a:p>
            <a:r>
              <a:rPr lang="en-US" b="1" dirty="0"/>
              <a:t>Solution</a:t>
            </a:r>
            <a:r>
              <a:rPr lang="en-US" dirty="0"/>
              <a:t>: The best-performing models are identified for each disease category, enhancing prediction accuracy and reliability.</a:t>
            </a:r>
          </a:p>
          <a:p>
            <a:endParaRPr lang="en-US" dirty="0"/>
          </a:p>
        </p:txBody>
      </p:sp>
      <p:sp>
        <p:nvSpPr>
          <p:cNvPr id="4" name="Footer Placeholder 3"/>
          <p:cNvSpPr>
            <a:spLocks noGrp="1"/>
          </p:cNvSpPr>
          <p:nvPr>
            <p:ph type="ftr" sz="quarter" idx="11"/>
          </p:nvPr>
        </p:nvSpPr>
        <p:spPr/>
        <p:txBody>
          <a:bodyPr/>
          <a:lstStyle/>
          <a:p>
            <a:r>
              <a:rPr lang="en-US" dirty="0"/>
              <a:t>Project Title</a:t>
            </a:r>
          </a:p>
        </p:txBody>
      </p:sp>
      <p:sp>
        <p:nvSpPr>
          <p:cNvPr id="5" name="Slide Number Placeholder 4"/>
          <p:cNvSpPr>
            <a:spLocks noGrp="1"/>
          </p:cNvSpPr>
          <p:nvPr>
            <p:ph type="sldNum" sz="quarter" idx="12"/>
          </p:nvPr>
        </p:nvSpPr>
        <p:spPr/>
        <p:txBody>
          <a:bodyPr/>
          <a:lstStyle/>
          <a:p>
            <a:fld id="{C288A26D-D595-4CE3-AF5D-1D5AF2407734}"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3D102BB-4E9C-88B7-AD56-80A816481B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499" y="609600"/>
            <a:ext cx="8198851" cy="2514599"/>
          </a:xfrm>
          <a:prstGeom prst="rect">
            <a:avLst/>
          </a:prstGeom>
        </p:spPr>
      </p:pic>
      <p:sp>
        <p:nvSpPr>
          <p:cNvPr id="4" name="Footer Placeholder 3">
            <a:extLst>
              <a:ext uri="{FF2B5EF4-FFF2-40B4-BE49-F238E27FC236}">
                <a16:creationId xmlns:a16="http://schemas.microsoft.com/office/drawing/2014/main" id="{CA63F378-1A52-5987-F64C-D346AD0A9678}"/>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Project Title</a:t>
            </a:r>
          </a:p>
        </p:txBody>
      </p:sp>
      <p:sp>
        <p:nvSpPr>
          <p:cNvPr id="5" name="Slide Number Placeholder 4">
            <a:extLst>
              <a:ext uri="{FF2B5EF4-FFF2-40B4-BE49-F238E27FC236}">
                <a16:creationId xmlns:a16="http://schemas.microsoft.com/office/drawing/2014/main" id="{CCB98A90-BF82-9BB5-DE49-FFA56BCD64AB}"/>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pPr>
            <a:fld id="{C288A26D-D595-4CE3-AF5D-1D5AF2407734}" type="slidenum">
              <a:rPr lang="en-US" smtClean="0"/>
              <a:pPr>
                <a:spcAft>
                  <a:spcPts val="600"/>
                </a:spcAft>
              </a:pPr>
              <a:t>20</a:t>
            </a:fld>
            <a:endParaRPr lang="en-US"/>
          </a:p>
        </p:txBody>
      </p:sp>
      <p:pic>
        <p:nvPicPr>
          <p:cNvPr id="8" name="Picture 7">
            <a:extLst>
              <a:ext uri="{FF2B5EF4-FFF2-40B4-BE49-F238E27FC236}">
                <a16:creationId xmlns:a16="http://schemas.microsoft.com/office/drawing/2014/main" id="{2C8FFEC2-BCB3-70E8-A165-15E557561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88" y="3332723"/>
            <a:ext cx="9000624" cy="3352657"/>
          </a:xfrm>
          <a:prstGeom prst="rect">
            <a:avLst/>
          </a:prstGeom>
        </p:spPr>
      </p:pic>
      <p:sp>
        <p:nvSpPr>
          <p:cNvPr id="9" name="TextBox 8">
            <a:extLst>
              <a:ext uri="{FF2B5EF4-FFF2-40B4-BE49-F238E27FC236}">
                <a16:creationId xmlns:a16="http://schemas.microsoft.com/office/drawing/2014/main" id="{D57CD38B-D881-F8E7-4A61-7DA6B2689DE0}"/>
              </a:ext>
            </a:extLst>
          </p:cNvPr>
          <p:cNvSpPr txBox="1"/>
          <p:nvPr/>
        </p:nvSpPr>
        <p:spPr>
          <a:xfrm>
            <a:off x="3028950" y="0"/>
            <a:ext cx="3066930" cy="707886"/>
          </a:xfrm>
          <a:prstGeom prst="rect">
            <a:avLst/>
          </a:prstGeom>
          <a:noFill/>
        </p:spPr>
        <p:txBody>
          <a:bodyPr wrap="none" rtlCol="0">
            <a:spAutoFit/>
          </a:bodyPr>
          <a:lstStyle/>
          <a:p>
            <a:r>
              <a:rPr lang="en-IN" sz="4000" b="1" dirty="0"/>
              <a:t>Liver Disease </a:t>
            </a:r>
          </a:p>
        </p:txBody>
      </p:sp>
    </p:spTree>
    <p:extLst>
      <p:ext uri="{BB962C8B-B14F-4D97-AF65-F5344CB8AC3E}">
        <p14:creationId xmlns:p14="http://schemas.microsoft.com/office/powerpoint/2010/main" val="3763390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797A3AB-E8A0-6086-7BA9-ED47063F1D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52" y="1"/>
            <a:ext cx="9123948" cy="3276598"/>
          </a:xfrm>
          <a:prstGeom prst="rect">
            <a:avLst/>
          </a:prstGeom>
        </p:spPr>
      </p:pic>
      <p:sp>
        <p:nvSpPr>
          <p:cNvPr id="4" name="Footer Placeholder 3">
            <a:extLst>
              <a:ext uri="{FF2B5EF4-FFF2-40B4-BE49-F238E27FC236}">
                <a16:creationId xmlns:a16="http://schemas.microsoft.com/office/drawing/2014/main" id="{AE36C56B-6827-BB18-A380-39185E96DEE3}"/>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Project Title</a:t>
            </a:r>
          </a:p>
        </p:txBody>
      </p:sp>
      <p:sp>
        <p:nvSpPr>
          <p:cNvPr id="5" name="Slide Number Placeholder 4">
            <a:extLst>
              <a:ext uri="{FF2B5EF4-FFF2-40B4-BE49-F238E27FC236}">
                <a16:creationId xmlns:a16="http://schemas.microsoft.com/office/drawing/2014/main" id="{58DE49C4-F33A-8EB3-C75C-5D58D701A843}"/>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pPr>
            <a:fld id="{C288A26D-D595-4CE3-AF5D-1D5AF2407734}" type="slidenum">
              <a:rPr lang="en-US" smtClean="0"/>
              <a:pPr>
                <a:spcAft>
                  <a:spcPts val="600"/>
                </a:spcAft>
              </a:pPr>
              <a:t>21</a:t>
            </a:fld>
            <a:endParaRPr lang="en-US"/>
          </a:p>
        </p:txBody>
      </p:sp>
      <p:pic>
        <p:nvPicPr>
          <p:cNvPr id="8" name="Picture 7">
            <a:extLst>
              <a:ext uri="{FF2B5EF4-FFF2-40B4-BE49-F238E27FC236}">
                <a16:creationId xmlns:a16="http://schemas.microsoft.com/office/drawing/2014/main" id="{96AE77E4-B528-0D1C-C232-419A96C70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47" y="3276599"/>
            <a:ext cx="8915400" cy="3581400"/>
          </a:xfrm>
          <a:prstGeom prst="rect">
            <a:avLst/>
          </a:prstGeom>
        </p:spPr>
      </p:pic>
    </p:spTree>
    <p:extLst>
      <p:ext uri="{BB962C8B-B14F-4D97-AF65-F5344CB8AC3E}">
        <p14:creationId xmlns:p14="http://schemas.microsoft.com/office/powerpoint/2010/main" val="2176265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30D19F-2EA5-4E96-F8B9-9788C3CF68CD}"/>
              </a:ext>
            </a:extLst>
          </p:cNvPr>
          <p:cNvSpPr>
            <a:spLocks noGrp="1"/>
          </p:cNvSpPr>
          <p:nvPr>
            <p:ph type="ftr" sz="quarter" idx="11"/>
          </p:nvPr>
        </p:nvSpPr>
        <p:spPr/>
        <p:txBody>
          <a:bodyPr/>
          <a:lstStyle/>
          <a:p>
            <a:r>
              <a:rPr lang="en-US"/>
              <a:t>Project Title</a:t>
            </a:r>
          </a:p>
        </p:txBody>
      </p:sp>
      <p:sp>
        <p:nvSpPr>
          <p:cNvPr id="3" name="Slide Number Placeholder 2">
            <a:extLst>
              <a:ext uri="{FF2B5EF4-FFF2-40B4-BE49-F238E27FC236}">
                <a16:creationId xmlns:a16="http://schemas.microsoft.com/office/drawing/2014/main" id="{6AB0D437-DCC9-EB7A-F9A8-DFCE97892F33}"/>
              </a:ext>
            </a:extLst>
          </p:cNvPr>
          <p:cNvSpPr>
            <a:spLocks noGrp="1"/>
          </p:cNvSpPr>
          <p:nvPr>
            <p:ph type="sldNum" sz="quarter" idx="12"/>
          </p:nvPr>
        </p:nvSpPr>
        <p:spPr/>
        <p:txBody>
          <a:bodyPr/>
          <a:lstStyle/>
          <a:p>
            <a:fld id="{C288A26D-D595-4CE3-AF5D-1D5AF2407734}" type="slidenum">
              <a:rPr lang="en-US" smtClean="0"/>
              <a:pPr/>
              <a:t>22</a:t>
            </a:fld>
            <a:endParaRPr lang="en-US"/>
          </a:p>
        </p:txBody>
      </p:sp>
      <p:pic>
        <p:nvPicPr>
          <p:cNvPr id="4" name="Picture 3">
            <a:extLst>
              <a:ext uri="{FF2B5EF4-FFF2-40B4-BE49-F238E27FC236}">
                <a16:creationId xmlns:a16="http://schemas.microsoft.com/office/drawing/2014/main" id="{EEFFABB4-77DF-3276-827D-88BDD5F1F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4" y="128505"/>
            <a:ext cx="9107906" cy="3300496"/>
          </a:xfrm>
          <a:prstGeom prst="rect">
            <a:avLst/>
          </a:prstGeom>
        </p:spPr>
      </p:pic>
      <p:pic>
        <p:nvPicPr>
          <p:cNvPr id="5" name="Picture 4">
            <a:extLst>
              <a:ext uri="{FF2B5EF4-FFF2-40B4-BE49-F238E27FC236}">
                <a16:creationId xmlns:a16="http://schemas.microsoft.com/office/drawing/2014/main" id="{3BE4A1A7-A831-F60F-1141-1204012871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449053"/>
            <a:ext cx="8839200" cy="3300496"/>
          </a:xfrm>
          <a:prstGeom prst="rect">
            <a:avLst/>
          </a:prstGeom>
        </p:spPr>
      </p:pic>
    </p:spTree>
    <p:extLst>
      <p:ext uri="{BB962C8B-B14F-4D97-AF65-F5344CB8AC3E}">
        <p14:creationId xmlns:p14="http://schemas.microsoft.com/office/powerpoint/2010/main" val="3963508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0BE174A-7456-9868-1EA2-436E862BE84C}"/>
              </a:ext>
            </a:extLst>
          </p:cNvPr>
          <p:cNvSpPr>
            <a:spLocks noGrp="1"/>
          </p:cNvSpPr>
          <p:nvPr>
            <p:ph type="ftr" sz="quarter" idx="11"/>
          </p:nvPr>
        </p:nvSpPr>
        <p:spPr/>
        <p:txBody>
          <a:bodyPr/>
          <a:lstStyle/>
          <a:p>
            <a:r>
              <a:rPr lang="en-US"/>
              <a:t>Project Title</a:t>
            </a:r>
          </a:p>
        </p:txBody>
      </p:sp>
      <p:sp>
        <p:nvSpPr>
          <p:cNvPr id="3" name="Slide Number Placeholder 2">
            <a:extLst>
              <a:ext uri="{FF2B5EF4-FFF2-40B4-BE49-F238E27FC236}">
                <a16:creationId xmlns:a16="http://schemas.microsoft.com/office/drawing/2014/main" id="{9AEB9221-2198-00AF-30C6-CBD70B2757B5}"/>
              </a:ext>
            </a:extLst>
          </p:cNvPr>
          <p:cNvSpPr>
            <a:spLocks noGrp="1"/>
          </p:cNvSpPr>
          <p:nvPr>
            <p:ph type="sldNum" sz="quarter" idx="12"/>
          </p:nvPr>
        </p:nvSpPr>
        <p:spPr/>
        <p:txBody>
          <a:bodyPr/>
          <a:lstStyle/>
          <a:p>
            <a:fld id="{C288A26D-D595-4CE3-AF5D-1D5AF2407734}" type="slidenum">
              <a:rPr lang="en-US" smtClean="0"/>
              <a:pPr/>
              <a:t>23</a:t>
            </a:fld>
            <a:endParaRPr lang="en-US"/>
          </a:p>
        </p:txBody>
      </p:sp>
      <p:sp>
        <p:nvSpPr>
          <p:cNvPr id="4" name="TextBox 3">
            <a:extLst>
              <a:ext uri="{FF2B5EF4-FFF2-40B4-BE49-F238E27FC236}">
                <a16:creationId xmlns:a16="http://schemas.microsoft.com/office/drawing/2014/main" id="{B2A5D404-22A3-3870-CFC5-14B0C08792E0}"/>
              </a:ext>
            </a:extLst>
          </p:cNvPr>
          <p:cNvSpPr txBox="1"/>
          <p:nvPr/>
        </p:nvSpPr>
        <p:spPr>
          <a:xfrm>
            <a:off x="2209800" y="-114162"/>
            <a:ext cx="5232715" cy="707886"/>
          </a:xfrm>
          <a:prstGeom prst="rect">
            <a:avLst/>
          </a:prstGeom>
          <a:noFill/>
        </p:spPr>
        <p:txBody>
          <a:bodyPr wrap="none" rtlCol="0">
            <a:spAutoFit/>
          </a:bodyPr>
          <a:lstStyle/>
          <a:p>
            <a:r>
              <a:rPr lang="en-IN" sz="4000" b="1" dirty="0"/>
              <a:t>Chronic Kidney Disease </a:t>
            </a:r>
          </a:p>
        </p:txBody>
      </p:sp>
      <p:pic>
        <p:nvPicPr>
          <p:cNvPr id="6" name="Picture 5" descr="A screenshot of a computer&#10;&#10;Description automatically generated">
            <a:extLst>
              <a:ext uri="{FF2B5EF4-FFF2-40B4-BE49-F238E27FC236}">
                <a16:creationId xmlns:a16="http://schemas.microsoft.com/office/drawing/2014/main" id="{03355A8B-712A-4DCD-5947-E54688EC4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479564"/>
            <a:ext cx="8686800" cy="2835275"/>
          </a:xfrm>
          <a:prstGeom prst="rect">
            <a:avLst/>
          </a:prstGeom>
        </p:spPr>
      </p:pic>
      <p:pic>
        <p:nvPicPr>
          <p:cNvPr id="11" name="Picture 10" descr="A graph of a graph">
            <a:extLst>
              <a:ext uri="{FF2B5EF4-FFF2-40B4-BE49-F238E27FC236}">
                <a16:creationId xmlns:a16="http://schemas.microsoft.com/office/drawing/2014/main" id="{1200AA82-1466-570C-89CE-B1F4EA60A9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32" y="3429001"/>
            <a:ext cx="8686800" cy="3292474"/>
          </a:xfrm>
          <a:prstGeom prst="rect">
            <a:avLst/>
          </a:prstGeom>
        </p:spPr>
      </p:pic>
    </p:spTree>
    <p:extLst>
      <p:ext uri="{BB962C8B-B14F-4D97-AF65-F5344CB8AC3E}">
        <p14:creationId xmlns:p14="http://schemas.microsoft.com/office/powerpoint/2010/main" val="2215340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37F499-5272-4456-3D9C-B0140687A55E}"/>
              </a:ext>
            </a:extLst>
          </p:cNvPr>
          <p:cNvSpPr>
            <a:spLocks noGrp="1"/>
          </p:cNvSpPr>
          <p:nvPr>
            <p:ph type="ftr" sz="quarter" idx="11"/>
          </p:nvPr>
        </p:nvSpPr>
        <p:spPr/>
        <p:txBody>
          <a:bodyPr/>
          <a:lstStyle/>
          <a:p>
            <a:r>
              <a:rPr lang="en-US"/>
              <a:t>Project Title</a:t>
            </a:r>
          </a:p>
        </p:txBody>
      </p:sp>
      <p:sp>
        <p:nvSpPr>
          <p:cNvPr id="3" name="Slide Number Placeholder 2">
            <a:extLst>
              <a:ext uri="{FF2B5EF4-FFF2-40B4-BE49-F238E27FC236}">
                <a16:creationId xmlns:a16="http://schemas.microsoft.com/office/drawing/2014/main" id="{386693E1-EC95-6DA3-F32B-99B8E81B5932}"/>
              </a:ext>
            </a:extLst>
          </p:cNvPr>
          <p:cNvSpPr>
            <a:spLocks noGrp="1"/>
          </p:cNvSpPr>
          <p:nvPr>
            <p:ph type="sldNum" sz="quarter" idx="12"/>
          </p:nvPr>
        </p:nvSpPr>
        <p:spPr/>
        <p:txBody>
          <a:bodyPr/>
          <a:lstStyle/>
          <a:p>
            <a:fld id="{C288A26D-D595-4CE3-AF5D-1D5AF2407734}" type="slidenum">
              <a:rPr lang="en-US" smtClean="0"/>
              <a:pPr/>
              <a:t>24</a:t>
            </a:fld>
            <a:endParaRPr lang="en-US"/>
          </a:p>
        </p:txBody>
      </p:sp>
      <p:pic>
        <p:nvPicPr>
          <p:cNvPr id="8" name="Picture 7" descr="A graph of different colored bars&#10;&#10;Description automatically generated">
            <a:extLst>
              <a:ext uri="{FF2B5EF4-FFF2-40B4-BE49-F238E27FC236}">
                <a16:creationId xmlns:a16="http://schemas.microsoft.com/office/drawing/2014/main" id="{10F4D243-D375-1916-2B58-BB72489654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24062"/>
            <a:ext cx="9067801" cy="6605337"/>
          </a:xfrm>
          <a:prstGeom prst="rect">
            <a:avLst/>
          </a:prstGeom>
        </p:spPr>
      </p:pic>
    </p:spTree>
    <p:extLst>
      <p:ext uri="{BB962C8B-B14F-4D97-AF65-F5344CB8AC3E}">
        <p14:creationId xmlns:p14="http://schemas.microsoft.com/office/powerpoint/2010/main" val="3222827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C9CB7C-03F7-E865-C386-3158540D9DDD}"/>
              </a:ext>
            </a:extLst>
          </p:cNvPr>
          <p:cNvSpPr>
            <a:spLocks noGrp="1"/>
          </p:cNvSpPr>
          <p:nvPr>
            <p:ph type="ftr" sz="quarter" idx="11"/>
          </p:nvPr>
        </p:nvSpPr>
        <p:spPr/>
        <p:txBody>
          <a:bodyPr/>
          <a:lstStyle/>
          <a:p>
            <a:r>
              <a:rPr lang="en-US"/>
              <a:t>Project Title</a:t>
            </a:r>
          </a:p>
        </p:txBody>
      </p:sp>
      <p:sp>
        <p:nvSpPr>
          <p:cNvPr id="3" name="Slide Number Placeholder 2">
            <a:extLst>
              <a:ext uri="{FF2B5EF4-FFF2-40B4-BE49-F238E27FC236}">
                <a16:creationId xmlns:a16="http://schemas.microsoft.com/office/drawing/2014/main" id="{B7181DE9-2CEF-5D19-CE08-8DC8AAEF2C2D}"/>
              </a:ext>
            </a:extLst>
          </p:cNvPr>
          <p:cNvSpPr>
            <a:spLocks noGrp="1"/>
          </p:cNvSpPr>
          <p:nvPr>
            <p:ph type="sldNum" sz="quarter" idx="12"/>
          </p:nvPr>
        </p:nvSpPr>
        <p:spPr/>
        <p:txBody>
          <a:bodyPr/>
          <a:lstStyle/>
          <a:p>
            <a:fld id="{C288A26D-D595-4CE3-AF5D-1D5AF2407734}" type="slidenum">
              <a:rPr lang="en-US" smtClean="0"/>
              <a:pPr/>
              <a:t>25</a:t>
            </a:fld>
            <a:endParaRPr lang="en-US"/>
          </a:p>
        </p:txBody>
      </p:sp>
      <p:pic>
        <p:nvPicPr>
          <p:cNvPr id="5" name="Picture 4" descr="A group of blue squares&#10;&#10;Description automatically generated">
            <a:extLst>
              <a:ext uri="{FF2B5EF4-FFF2-40B4-BE49-F238E27FC236}">
                <a16:creationId xmlns:a16="http://schemas.microsoft.com/office/drawing/2014/main" id="{B9F90919-1134-6E26-8B1C-CD22C1D0EA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63" y="0"/>
            <a:ext cx="9144000" cy="6858000"/>
          </a:xfrm>
          <a:prstGeom prst="rect">
            <a:avLst/>
          </a:prstGeom>
        </p:spPr>
      </p:pic>
    </p:spTree>
    <p:extLst>
      <p:ext uri="{BB962C8B-B14F-4D97-AF65-F5344CB8AC3E}">
        <p14:creationId xmlns:p14="http://schemas.microsoft.com/office/powerpoint/2010/main" val="2860644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63562"/>
          </a:xfrm>
        </p:spPr>
        <p:txBody>
          <a:bodyPr>
            <a:normAutofit fontScale="90000"/>
          </a:bodyPr>
          <a:lstStyle/>
          <a:p>
            <a:pPr lvl="0"/>
            <a:r>
              <a:rPr lang="en-US" b="1" dirty="0">
                <a:solidFill>
                  <a:srgbClr val="FF0000"/>
                </a:solidFill>
              </a:rPr>
              <a:t>Conclusion and future work</a:t>
            </a:r>
          </a:p>
        </p:txBody>
      </p:sp>
      <p:sp>
        <p:nvSpPr>
          <p:cNvPr id="3" name="Content Placeholder 2"/>
          <p:cNvSpPr>
            <a:spLocks noGrp="1"/>
          </p:cNvSpPr>
          <p:nvPr>
            <p:ph idx="1"/>
          </p:nvPr>
        </p:nvSpPr>
        <p:spPr>
          <a:xfrm>
            <a:off x="457200" y="1311274"/>
            <a:ext cx="8458200" cy="4525963"/>
          </a:xfrm>
        </p:spPr>
        <p:txBody>
          <a:bodyPr>
            <a:normAutofit fontScale="62500" lnSpcReduction="20000"/>
          </a:bodyPr>
          <a:lstStyle/>
          <a:p>
            <a:r>
              <a:rPr lang="en-US" dirty="0"/>
              <a:t>In conclusion, the proposed web-based application for multiple disease prediction aims to offer a convenient and user-friendly platform where users can predict multiple diseases in one place. By integrating various machine learning models and developing a seamless web interface, the system will provide comprehensive health insights in a single, accessible platform.</a:t>
            </a:r>
          </a:p>
          <a:p>
            <a:r>
              <a:rPr lang="en-US" dirty="0"/>
              <a:t>This project brings innovation by focusing on multi-disease prediction within one application, which sets it apart from existing solutions that typically handle only individual diseases. With a solid foundation in both software and hardware, the platform is designed to improve accessibility and efficiency, contributing to enhanced health management for users.</a:t>
            </a:r>
          </a:p>
          <a:p>
            <a:endParaRPr lang="en-US" dirty="0"/>
          </a:p>
          <a:p>
            <a:pPr marL="0" indent="0">
              <a:buNone/>
            </a:pPr>
            <a:r>
              <a:rPr lang="en-US" b="1" dirty="0"/>
              <a:t>Potential for Future Enhancements:</a:t>
            </a:r>
            <a:r>
              <a:rPr lang="en-US" dirty="0"/>
              <a:t> As the application evolves, additional features such as personalized health recommendations, preventive care suggestions, and integration with electronic health records (EHR) could be incorporated to make the platform more comprehensive and impactful.</a:t>
            </a:r>
          </a:p>
        </p:txBody>
      </p:sp>
      <p:sp>
        <p:nvSpPr>
          <p:cNvPr id="4" name="Footer Placeholder 3"/>
          <p:cNvSpPr>
            <a:spLocks noGrp="1"/>
          </p:cNvSpPr>
          <p:nvPr>
            <p:ph type="ftr" sz="quarter" idx="11"/>
          </p:nvPr>
        </p:nvSpPr>
        <p:spPr/>
        <p:txBody>
          <a:bodyPr/>
          <a:lstStyle/>
          <a:p>
            <a:r>
              <a:rPr lang="en-US"/>
              <a:t>Project Title</a:t>
            </a:r>
          </a:p>
        </p:txBody>
      </p:sp>
      <p:sp>
        <p:nvSpPr>
          <p:cNvPr id="5" name="Slide Number Placeholder 4"/>
          <p:cNvSpPr>
            <a:spLocks noGrp="1"/>
          </p:cNvSpPr>
          <p:nvPr>
            <p:ph type="sldNum" sz="quarter" idx="12"/>
          </p:nvPr>
        </p:nvSpPr>
        <p:spPr/>
        <p:txBody>
          <a:bodyPr/>
          <a:lstStyle/>
          <a:p>
            <a:fld id="{C288A26D-D595-4CE3-AF5D-1D5AF2407734}"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63562"/>
          </a:xfrm>
        </p:spPr>
        <p:txBody>
          <a:bodyPr>
            <a:normAutofit fontScale="90000"/>
          </a:bodyPr>
          <a:lstStyle/>
          <a:p>
            <a:pPr lvl="0"/>
            <a:r>
              <a:rPr lang="en-US" b="1" dirty="0">
                <a:solidFill>
                  <a:srgbClr val="FF0000"/>
                </a:solidFill>
              </a:rPr>
              <a:t>Reference</a:t>
            </a:r>
          </a:p>
        </p:txBody>
      </p:sp>
      <p:sp>
        <p:nvSpPr>
          <p:cNvPr id="3" name="Content Placeholder 2"/>
          <p:cNvSpPr>
            <a:spLocks noGrp="1"/>
          </p:cNvSpPr>
          <p:nvPr>
            <p:ph idx="1"/>
          </p:nvPr>
        </p:nvSpPr>
        <p:spPr>
          <a:xfrm>
            <a:off x="381000" y="914400"/>
            <a:ext cx="8458200" cy="4525963"/>
          </a:xfrm>
        </p:spPr>
        <p:txBody>
          <a:bodyPr/>
          <a:lstStyle/>
          <a:p>
            <a:pPr marL="685800" lvl="1" indent="-457200" algn="just">
              <a:buFont typeface="+mj-lt"/>
              <a:buAutoNum type="arabicPeriod"/>
            </a:pPr>
            <a:r>
              <a:rPr lang="en-US" sz="2400" b="1" dirty="0"/>
              <a:t>It should be IEEE format like,</a:t>
            </a:r>
          </a:p>
          <a:p>
            <a:pPr marL="685800" lvl="1" indent="-457200" algn="just">
              <a:buFont typeface="+mj-lt"/>
              <a:buAutoNum type="arabicPeriod"/>
            </a:pPr>
            <a:r>
              <a:rPr lang="en-US" sz="2400" b="1" dirty="0"/>
              <a:t>Author name(s), “Title of the paper”, Journal name, </a:t>
            </a:r>
            <a:r>
              <a:rPr lang="en-US" sz="2400" b="1" dirty="0" err="1"/>
              <a:t>Vol</a:t>
            </a:r>
            <a:r>
              <a:rPr lang="en-US" sz="2400" b="1" dirty="0"/>
              <a:t> no, Issue No, Page No, Year of publication, DOI NO, ISBN / ISSN No, Impact factor/ SNIP, etc.</a:t>
            </a:r>
          </a:p>
          <a:p>
            <a:pPr marL="685800" lvl="1" indent="-457200" algn="just">
              <a:buFont typeface="+mj-lt"/>
              <a:buAutoNum type="arabicPeriod"/>
            </a:pPr>
            <a:endParaRPr lang="en-US" sz="2400" b="1" dirty="0"/>
          </a:p>
          <a:p>
            <a:pPr marL="685800" lvl="1" indent="-457200" algn="just">
              <a:buFont typeface="+mj-lt"/>
              <a:buAutoNum type="arabicPeriod"/>
            </a:pPr>
            <a:r>
              <a:rPr lang="en-US" sz="2400" b="1" dirty="0"/>
              <a:t>No URL links</a:t>
            </a:r>
          </a:p>
        </p:txBody>
      </p:sp>
      <p:sp>
        <p:nvSpPr>
          <p:cNvPr id="4" name="Footer Placeholder 3"/>
          <p:cNvSpPr>
            <a:spLocks noGrp="1"/>
          </p:cNvSpPr>
          <p:nvPr>
            <p:ph type="ftr" sz="quarter" idx="11"/>
          </p:nvPr>
        </p:nvSpPr>
        <p:spPr/>
        <p:txBody>
          <a:bodyPr/>
          <a:lstStyle/>
          <a:p>
            <a:r>
              <a:rPr lang="en-US"/>
              <a:t>Project Title</a:t>
            </a:r>
          </a:p>
        </p:txBody>
      </p:sp>
      <p:sp>
        <p:nvSpPr>
          <p:cNvPr id="5" name="Slide Number Placeholder 4"/>
          <p:cNvSpPr>
            <a:spLocks noGrp="1"/>
          </p:cNvSpPr>
          <p:nvPr>
            <p:ph type="sldNum" sz="quarter" idx="12"/>
          </p:nvPr>
        </p:nvSpPr>
        <p:spPr/>
        <p:txBody>
          <a:bodyPr/>
          <a:lstStyle/>
          <a:p>
            <a:fld id="{C288A26D-D595-4CE3-AF5D-1D5AF2407734}"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63562"/>
          </a:xfrm>
        </p:spPr>
        <p:txBody>
          <a:bodyPr>
            <a:normAutofit fontScale="90000"/>
          </a:bodyPr>
          <a:lstStyle/>
          <a:p>
            <a:pPr lvl="0"/>
            <a:r>
              <a:rPr lang="en-US" b="1" dirty="0">
                <a:solidFill>
                  <a:srgbClr val="FF0000"/>
                </a:solidFill>
              </a:rPr>
              <a:t>Contribution of all the members</a:t>
            </a:r>
          </a:p>
        </p:txBody>
      </p:sp>
      <p:sp>
        <p:nvSpPr>
          <p:cNvPr id="3" name="Content Placeholder 2"/>
          <p:cNvSpPr>
            <a:spLocks noGrp="1"/>
          </p:cNvSpPr>
          <p:nvPr>
            <p:ph idx="1"/>
          </p:nvPr>
        </p:nvSpPr>
        <p:spPr>
          <a:xfrm>
            <a:off x="381000" y="914400"/>
            <a:ext cx="8458200" cy="4525963"/>
          </a:xfrm>
        </p:spPr>
        <p:txBody>
          <a:bodyPr/>
          <a:lstStyle/>
          <a:p>
            <a:pPr marL="579438" lvl="1" indent="-350838">
              <a:buFont typeface="Arial" pitchFamily="34" charset="0"/>
              <a:buChar char="•"/>
            </a:pPr>
            <a:r>
              <a:rPr lang="en-US" sz="2400" b="1" dirty="0"/>
              <a:t>Mention all the members with contribution</a:t>
            </a:r>
          </a:p>
        </p:txBody>
      </p:sp>
      <p:sp>
        <p:nvSpPr>
          <p:cNvPr id="4" name="Footer Placeholder 3"/>
          <p:cNvSpPr>
            <a:spLocks noGrp="1"/>
          </p:cNvSpPr>
          <p:nvPr>
            <p:ph type="ftr" sz="quarter" idx="11"/>
          </p:nvPr>
        </p:nvSpPr>
        <p:spPr/>
        <p:txBody>
          <a:bodyPr/>
          <a:lstStyle/>
          <a:p>
            <a:r>
              <a:rPr lang="en-US"/>
              <a:t>Project Title</a:t>
            </a:r>
          </a:p>
        </p:txBody>
      </p:sp>
      <p:sp>
        <p:nvSpPr>
          <p:cNvPr id="5" name="Slide Number Placeholder 4"/>
          <p:cNvSpPr>
            <a:spLocks noGrp="1"/>
          </p:cNvSpPr>
          <p:nvPr>
            <p:ph type="sldNum" sz="quarter" idx="12"/>
          </p:nvPr>
        </p:nvSpPr>
        <p:spPr/>
        <p:txBody>
          <a:bodyPr/>
          <a:lstStyle/>
          <a:p>
            <a:fld id="{C288A26D-D595-4CE3-AF5D-1D5AF2407734}" type="slidenum">
              <a:rPr lang="en-US" smtClean="0"/>
              <a:pPr/>
              <a:t>28</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803034536"/>
              </p:ext>
            </p:extLst>
          </p:nvPr>
        </p:nvGraphicFramePr>
        <p:xfrm>
          <a:off x="914400" y="1600200"/>
          <a:ext cx="7696200" cy="2225040"/>
        </p:xfrm>
        <a:graphic>
          <a:graphicData uri="http://schemas.openxmlformats.org/drawingml/2006/table">
            <a:tbl>
              <a:tblPr firstRow="1" bandRow="1">
                <a:tableStyleId>{5C22544A-7EE6-4342-B048-85BDC9FD1C3A}</a:tableStyleId>
              </a:tblPr>
              <a:tblGrid>
                <a:gridCol w="962025">
                  <a:extLst>
                    <a:ext uri="{9D8B030D-6E8A-4147-A177-3AD203B41FA5}">
                      <a16:colId xmlns:a16="http://schemas.microsoft.com/office/drawing/2014/main" val="20000"/>
                    </a:ext>
                  </a:extLst>
                </a:gridCol>
                <a:gridCol w="1443038">
                  <a:extLst>
                    <a:ext uri="{9D8B030D-6E8A-4147-A177-3AD203B41FA5}">
                      <a16:colId xmlns:a16="http://schemas.microsoft.com/office/drawing/2014/main" val="20001"/>
                    </a:ext>
                  </a:extLst>
                </a:gridCol>
                <a:gridCol w="2224230">
                  <a:extLst>
                    <a:ext uri="{9D8B030D-6E8A-4147-A177-3AD203B41FA5}">
                      <a16:colId xmlns:a16="http://schemas.microsoft.com/office/drawing/2014/main" val="20002"/>
                    </a:ext>
                  </a:extLst>
                </a:gridCol>
                <a:gridCol w="3066907">
                  <a:extLst>
                    <a:ext uri="{9D8B030D-6E8A-4147-A177-3AD203B41FA5}">
                      <a16:colId xmlns:a16="http://schemas.microsoft.com/office/drawing/2014/main" val="20003"/>
                    </a:ext>
                  </a:extLst>
                </a:gridCol>
              </a:tblGrid>
              <a:tr h="370840">
                <a:tc>
                  <a:txBody>
                    <a:bodyPr/>
                    <a:lstStyle/>
                    <a:p>
                      <a:r>
                        <a:rPr lang="en-US" dirty="0"/>
                        <a:t>S.No</a:t>
                      </a:r>
                    </a:p>
                  </a:txBody>
                  <a:tcPr/>
                </a:tc>
                <a:tc>
                  <a:txBody>
                    <a:bodyPr/>
                    <a:lstStyle/>
                    <a:p>
                      <a:r>
                        <a:rPr lang="en-US" dirty="0"/>
                        <a:t>Roll No</a:t>
                      </a:r>
                    </a:p>
                  </a:txBody>
                  <a:tcPr/>
                </a:tc>
                <a:tc>
                  <a:txBody>
                    <a:bodyPr/>
                    <a:lstStyle/>
                    <a:p>
                      <a:r>
                        <a:rPr lang="en-US" dirty="0"/>
                        <a:t>Name</a:t>
                      </a:r>
                    </a:p>
                  </a:txBody>
                  <a:tcPr/>
                </a:tc>
                <a:tc>
                  <a:txBody>
                    <a:bodyPr/>
                    <a:lstStyle/>
                    <a:p>
                      <a:r>
                        <a:rPr lang="en-US" sz="1800" b="1" dirty="0"/>
                        <a:t>contribution</a:t>
                      </a:r>
                      <a:endParaRPr lang="en-US" dirty="0"/>
                    </a:p>
                  </a:txBody>
                  <a:tcPr/>
                </a:tc>
                <a:extLst>
                  <a:ext uri="{0D108BD9-81ED-4DB2-BD59-A6C34878D82A}">
                    <a16:rowId xmlns:a16="http://schemas.microsoft.com/office/drawing/2014/main" val="10000"/>
                  </a:ext>
                </a:extLst>
              </a:tr>
              <a:tr h="370840">
                <a:tc>
                  <a:txBody>
                    <a:bodyPr/>
                    <a:lstStyle/>
                    <a:p>
                      <a:pPr marL="0" indent="0">
                        <a:buFont typeface="+mj-lt"/>
                        <a:buNone/>
                      </a:pPr>
                      <a:r>
                        <a:rPr lang="en-US" dirty="0"/>
                        <a:t>1</a:t>
                      </a:r>
                    </a:p>
                  </a:txBody>
                  <a:tcPr/>
                </a:tc>
                <a:tc>
                  <a:txBody>
                    <a:bodyPr/>
                    <a:lstStyle/>
                    <a:p>
                      <a:r>
                        <a:rPr lang="en-US" dirty="0"/>
                        <a:t>23BAI10105</a:t>
                      </a:r>
                    </a:p>
                  </a:txBody>
                  <a:tcPr/>
                </a:tc>
                <a:tc>
                  <a:txBody>
                    <a:bodyPr/>
                    <a:lstStyle/>
                    <a:p>
                      <a:r>
                        <a:rPr lang="en-US" dirty="0"/>
                        <a:t>Mehul Kumar Patel</a:t>
                      </a:r>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pPr marL="0" indent="0">
                        <a:buFont typeface="+mj-lt"/>
                        <a:buNone/>
                      </a:pPr>
                      <a:r>
                        <a:rPr lang="en-US" dirty="0"/>
                        <a:t>2</a:t>
                      </a:r>
                    </a:p>
                  </a:txBody>
                  <a:tcPr/>
                </a:tc>
                <a:tc>
                  <a:txBody>
                    <a:bodyPr/>
                    <a:lstStyle/>
                    <a:p>
                      <a:r>
                        <a:rPr lang="en-US" dirty="0"/>
                        <a:t>23BAI10291</a:t>
                      </a:r>
                    </a:p>
                  </a:txBody>
                  <a:tcPr/>
                </a:tc>
                <a:tc>
                  <a:txBody>
                    <a:bodyPr/>
                    <a:lstStyle/>
                    <a:p>
                      <a:r>
                        <a:rPr lang="en-US" dirty="0"/>
                        <a:t>Mayank Rathore</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pPr marL="0" indent="0">
                        <a:buFont typeface="+mj-lt"/>
                        <a:buNone/>
                      </a:pPr>
                      <a:r>
                        <a:rPr lang="en-US" dirty="0"/>
                        <a:t>3</a:t>
                      </a:r>
                    </a:p>
                  </a:txBody>
                  <a:tcPr/>
                </a:tc>
                <a:tc>
                  <a:txBody>
                    <a:bodyPr/>
                    <a:lstStyle/>
                    <a:p>
                      <a:r>
                        <a:rPr lang="en-US" dirty="0"/>
                        <a:t>23BAI10006</a:t>
                      </a:r>
                    </a:p>
                  </a:txBody>
                  <a:tcPr/>
                </a:tc>
                <a:tc>
                  <a:txBody>
                    <a:bodyPr/>
                    <a:lstStyle/>
                    <a:p>
                      <a:r>
                        <a:rPr lang="en-US" dirty="0" err="1"/>
                        <a:t>Ayush</a:t>
                      </a:r>
                      <a:r>
                        <a:rPr lang="en-US" dirty="0"/>
                        <a:t> Yadav</a:t>
                      </a:r>
                    </a:p>
                  </a:txBody>
                  <a:tcPr/>
                </a:tc>
                <a:tc>
                  <a:txBody>
                    <a:bodyPr/>
                    <a:lstStyle/>
                    <a:p>
                      <a:endParaRPr lang="en-US" dirty="0"/>
                    </a:p>
                  </a:txBody>
                  <a:tcPr/>
                </a:tc>
                <a:extLst>
                  <a:ext uri="{0D108BD9-81ED-4DB2-BD59-A6C34878D82A}">
                    <a16:rowId xmlns:a16="http://schemas.microsoft.com/office/drawing/2014/main" val="2386802529"/>
                  </a:ext>
                </a:extLst>
              </a:tr>
              <a:tr h="370840">
                <a:tc>
                  <a:txBody>
                    <a:bodyPr/>
                    <a:lstStyle/>
                    <a:p>
                      <a:pPr marL="0" indent="0">
                        <a:buFont typeface="+mj-lt"/>
                        <a:buNone/>
                      </a:pPr>
                      <a:r>
                        <a:rPr lang="en-US" dirty="0"/>
                        <a:t>4</a:t>
                      </a:r>
                    </a:p>
                  </a:txBody>
                  <a:tcPr/>
                </a:tc>
                <a:tc>
                  <a:txBody>
                    <a:bodyPr/>
                    <a:lstStyle/>
                    <a:p>
                      <a:r>
                        <a:rPr lang="en-US" dirty="0"/>
                        <a:t>23BAI10038</a:t>
                      </a:r>
                    </a:p>
                  </a:txBody>
                  <a:tcPr/>
                </a:tc>
                <a:tc>
                  <a:txBody>
                    <a:bodyPr/>
                    <a:lstStyle/>
                    <a:p>
                      <a:r>
                        <a:rPr lang="en-US" dirty="0" err="1"/>
                        <a:t>Muskan</a:t>
                      </a:r>
                      <a:r>
                        <a:rPr lang="en-US" dirty="0"/>
                        <a:t> Kumari</a:t>
                      </a:r>
                    </a:p>
                  </a:txBody>
                  <a:tcPr/>
                </a:tc>
                <a:tc>
                  <a:txBody>
                    <a:bodyPr/>
                    <a:lstStyle/>
                    <a:p>
                      <a:endParaRPr lang="en-US" dirty="0"/>
                    </a:p>
                  </a:txBody>
                  <a:tcPr/>
                </a:tc>
                <a:extLst>
                  <a:ext uri="{0D108BD9-81ED-4DB2-BD59-A6C34878D82A}">
                    <a16:rowId xmlns:a16="http://schemas.microsoft.com/office/drawing/2014/main" val="4078518170"/>
                  </a:ext>
                </a:extLst>
              </a:tr>
              <a:tr h="370840">
                <a:tc>
                  <a:txBody>
                    <a:bodyPr/>
                    <a:lstStyle/>
                    <a:p>
                      <a:pPr marL="0" indent="0">
                        <a:buFont typeface="+mj-lt"/>
                        <a:buNone/>
                      </a:pPr>
                      <a:r>
                        <a:rPr lang="en-US" dirty="0"/>
                        <a:t>5</a:t>
                      </a:r>
                    </a:p>
                  </a:txBody>
                  <a:tcPr/>
                </a:tc>
                <a:tc>
                  <a:txBody>
                    <a:bodyPr/>
                    <a:lstStyle/>
                    <a:p>
                      <a:r>
                        <a:rPr lang="en-US" dirty="0"/>
                        <a:t>23BAI10066</a:t>
                      </a:r>
                    </a:p>
                  </a:txBody>
                  <a:tcPr/>
                </a:tc>
                <a:tc>
                  <a:txBody>
                    <a:bodyPr/>
                    <a:lstStyle/>
                    <a:p>
                      <a:r>
                        <a:rPr lang="en-US" dirty="0" err="1"/>
                        <a:t>Archita</a:t>
                      </a:r>
                      <a:r>
                        <a:rPr lang="en-US" dirty="0"/>
                        <a:t> Bajpai</a:t>
                      </a:r>
                    </a:p>
                  </a:txBody>
                  <a:tcPr/>
                </a:tc>
                <a:tc>
                  <a:txBody>
                    <a:bodyPr/>
                    <a:lstStyle/>
                    <a:p>
                      <a:endParaRPr lang="en-US" dirty="0"/>
                    </a:p>
                  </a:txBody>
                  <a:tcPr/>
                </a:tc>
                <a:extLst>
                  <a:ext uri="{0D108BD9-81ED-4DB2-BD59-A6C34878D82A}">
                    <a16:rowId xmlns:a16="http://schemas.microsoft.com/office/drawing/2014/main" val="2044953479"/>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63562"/>
          </a:xfrm>
        </p:spPr>
        <p:txBody>
          <a:bodyPr>
            <a:normAutofit fontScale="90000"/>
          </a:bodyPr>
          <a:lstStyle/>
          <a:p>
            <a:pPr lvl="0"/>
            <a:r>
              <a:rPr lang="en-US" b="1" dirty="0">
                <a:solidFill>
                  <a:srgbClr val="FF0000"/>
                </a:solidFill>
              </a:rPr>
              <a:t>Objectives</a:t>
            </a:r>
          </a:p>
        </p:txBody>
      </p:sp>
      <p:sp>
        <p:nvSpPr>
          <p:cNvPr id="3" name="Content Placeholder 2"/>
          <p:cNvSpPr>
            <a:spLocks noGrp="1"/>
          </p:cNvSpPr>
          <p:nvPr>
            <p:ph idx="1"/>
          </p:nvPr>
        </p:nvSpPr>
        <p:spPr>
          <a:xfrm>
            <a:off x="381000" y="914400"/>
            <a:ext cx="8458200" cy="5029199"/>
          </a:xfrm>
        </p:spPr>
        <p:txBody>
          <a:bodyPr>
            <a:normAutofit fontScale="40000" lnSpcReduction="20000"/>
          </a:bodyPr>
          <a:lstStyle/>
          <a:p>
            <a:pPr marL="0" indent="0">
              <a:buNone/>
            </a:pPr>
            <a:r>
              <a:rPr lang="en-US" sz="4000" b="1" dirty="0"/>
              <a:t>Identify Suitable Models</a:t>
            </a:r>
            <a:endParaRPr lang="en-US" sz="4000" dirty="0"/>
          </a:p>
          <a:p>
            <a:r>
              <a:rPr lang="en-US" sz="4000" dirty="0"/>
              <a:t>Research and select machine learning models like decision trees, SVMs, and neural networks for predicting diseases such as diabetes, heart disease, and more.</a:t>
            </a:r>
          </a:p>
          <a:p>
            <a:r>
              <a:rPr lang="en-US" sz="4000" dirty="0"/>
              <a:t>Focus on models that have shown strong predictive accuracy in healthcare datasets.</a:t>
            </a:r>
          </a:p>
          <a:p>
            <a:pPr marL="0" indent="0">
              <a:buNone/>
            </a:pPr>
            <a:r>
              <a:rPr lang="en-US" sz="4000" b="1" dirty="0"/>
              <a:t>Compare Models on Performance Metrics</a:t>
            </a:r>
            <a:endParaRPr lang="en-US" sz="4000" dirty="0"/>
          </a:p>
          <a:p>
            <a:r>
              <a:rPr lang="en-US" sz="4000" dirty="0"/>
              <a:t>Evaluate models based on accuracy, precision, recall, and F1-score to determine the most effective ones for each disease.</a:t>
            </a:r>
          </a:p>
          <a:p>
            <a:r>
              <a:rPr lang="en-US" sz="4000" dirty="0"/>
              <a:t>This comparison will highlight the strengths and weaknesses of each model for disease prediction.</a:t>
            </a:r>
          </a:p>
          <a:p>
            <a:pPr marL="0" indent="0">
              <a:buNone/>
            </a:pPr>
            <a:r>
              <a:rPr lang="en-US" sz="4000" b="1" dirty="0"/>
              <a:t>Implement the Best Model for Each Disease</a:t>
            </a:r>
            <a:endParaRPr lang="en-US" sz="4000" dirty="0"/>
          </a:p>
          <a:p>
            <a:r>
              <a:rPr lang="en-US" sz="4000" dirty="0"/>
              <a:t>Use the top-performing model for each disease, ensuring optimal prediction accuracy and reliability.</a:t>
            </a:r>
          </a:p>
          <a:p>
            <a:r>
              <a:rPr lang="en-US" sz="4000" dirty="0"/>
              <a:t>This ensures that each disease is predicted with the most appropriate model for its characteristics.</a:t>
            </a:r>
          </a:p>
          <a:p>
            <a:pPr marL="0" indent="0">
              <a:buNone/>
            </a:pPr>
            <a:r>
              <a:rPr lang="en-US" sz="4000" b="1" dirty="0"/>
              <a:t>Develop a Web-Based Application</a:t>
            </a:r>
            <a:endParaRPr lang="en-US" sz="4000" dirty="0"/>
          </a:p>
          <a:p>
            <a:r>
              <a:rPr lang="en-US" sz="4000" dirty="0"/>
              <a:t>Build a user-friendly web app that enables real-time disease prediction by using the best models based on user-provided health data.</a:t>
            </a:r>
          </a:p>
          <a:p>
            <a:r>
              <a:rPr lang="en-US" sz="4000" dirty="0"/>
              <a:t>The application will offer easy access to reliable health insights for users in real-time.</a:t>
            </a:r>
          </a:p>
          <a:p>
            <a:pPr marL="0" indent="0">
              <a:buNone/>
            </a:pPr>
            <a:endParaRPr lang="en-US" dirty="0"/>
          </a:p>
        </p:txBody>
      </p:sp>
      <p:sp>
        <p:nvSpPr>
          <p:cNvPr id="4" name="Footer Placeholder 3"/>
          <p:cNvSpPr>
            <a:spLocks noGrp="1"/>
          </p:cNvSpPr>
          <p:nvPr>
            <p:ph type="ftr" sz="quarter" idx="11"/>
          </p:nvPr>
        </p:nvSpPr>
        <p:spPr/>
        <p:txBody>
          <a:bodyPr/>
          <a:lstStyle/>
          <a:p>
            <a:r>
              <a:rPr lang="en-US" dirty="0"/>
              <a:t>Project Title</a:t>
            </a:r>
          </a:p>
        </p:txBody>
      </p:sp>
      <p:sp>
        <p:nvSpPr>
          <p:cNvPr id="5" name="Slide Number Placeholder 4"/>
          <p:cNvSpPr>
            <a:spLocks noGrp="1"/>
          </p:cNvSpPr>
          <p:nvPr>
            <p:ph type="sldNum" sz="quarter" idx="12"/>
          </p:nvPr>
        </p:nvSpPr>
        <p:spPr/>
        <p:txBody>
          <a:bodyPr/>
          <a:lstStyle/>
          <a:p>
            <a:fld id="{C288A26D-D595-4CE3-AF5D-1D5AF2407734}" type="slidenum">
              <a:rPr lang="en-US" smtClean="0"/>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63562"/>
          </a:xfrm>
        </p:spPr>
        <p:txBody>
          <a:bodyPr>
            <a:normAutofit fontScale="90000"/>
          </a:bodyPr>
          <a:lstStyle/>
          <a:p>
            <a:pPr lvl="0"/>
            <a:r>
              <a:rPr lang="en-US" b="1" dirty="0">
                <a:solidFill>
                  <a:srgbClr val="FF0000"/>
                </a:solidFill>
              </a:rPr>
              <a:t>Introduction </a:t>
            </a:r>
          </a:p>
        </p:txBody>
      </p:sp>
      <p:sp>
        <p:nvSpPr>
          <p:cNvPr id="3" name="Content Placeholder 2"/>
          <p:cNvSpPr>
            <a:spLocks noGrp="1"/>
          </p:cNvSpPr>
          <p:nvPr>
            <p:ph idx="1"/>
          </p:nvPr>
        </p:nvSpPr>
        <p:spPr>
          <a:xfrm>
            <a:off x="381000" y="914400"/>
            <a:ext cx="8458200" cy="4525963"/>
          </a:xfrm>
        </p:spPr>
        <p:txBody>
          <a:bodyPr>
            <a:normAutofit fontScale="55000" lnSpcReduction="20000"/>
          </a:bodyPr>
          <a:lstStyle/>
          <a:p>
            <a:pPr marL="0" indent="0">
              <a:buNone/>
            </a:pPr>
            <a:r>
              <a:rPr lang="en-US" b="1" dirty="0"/>
              <a:t>Introduction:</a:t>
            </a:r>
            <a:endParaRPr lang="en-US" dirty="0"/>
          </a:p>
          <a:p>
            <a:r>
              <a:rPr lang="en-US" dirty="0"/>
              <a:t>Machine learning has revolutionized healthcare by enabling the analysis of patient data to predict diseases like diabetes and heart disease. These tools allow for faster, more accurate predictions.</a:t>
            </a:r>
          </a:p>
          <a:p>
            <a:r>
              <a:rPr lang="en-US" dirty="0"/>
              <a:t>It plays a crucial role in early detection, helping doctors make better decisions.</a:t>
            </a:r>
          </a:p>
          <a:p>
            <a:pPr marL="0" indent="0">
              <a:buNone/>
            </a:pPr>
            <a:r>
              <a:rPr lang="en-US" b="1" dirty="0"/>
              <a:t>Issues:</a:t>
            </a:r>
            <a:endParaRPr lang="en-US" dirty="0"/>
          </a:p>
          <a:p>
            <a:r>
              <a:rPr lang="en-US" dirty="0"/>
              <a:t>The main challenge is selecting the right model for each disease, as not all models perform equally well. Choosing the wrong one can lead to inaccurate results.</a:t>
            </a:r>
          </a:p>
          <a:p>
            <a:r>
              <a:rPr lang="en-US" dirty="0"/>
              <a:t>Evaluating models carefully is necessary to avoid overfitting or underperformance.</a:t>
            </a:r>
          </a:p>
          <a:p>
            <a:pPr marL="0" indent="0">
              <a:buNone/>
            </a:pPr>
            <a:r>
              <a:rPr lang="en-US" b="1" dirty="0"/>
              <a:t>Contents:</a:t>
            </a:r>
            <a:endParaRPr lang="en-US" dirty="0"/>
          </a:p>
          <a:p>
            <a:r>
              <a:rPr lang="en-US" dirty="0"/>
              <a:t>This paper will explore various machine learning models, compare their performance, and propose the best model for each disease based on metrics like accuracy and precision.</a:t>
            </a:r>
          </a:p>
          <a:p>
            <a:r>
              <a:rPr lang="en-US" dirty="0"/>
              <a:t>The aim is to provide a clear understanding of which model is most effective for each specific disease.</a:t>
            </a:r>
          </a:p>
        </p:txBody>
      </p:sp>
      <p:sp>
        <p:nvSpPr>
          <p:cNvPr id="4" name="Footer Placeholder 3"/>
          <p:cNvSpPr>
            <a:spLocks noGrp="1"/>
          </p:cNvSpPr>
          <p:nvPr>
            <p:ph type="ftr" sz="quarter" idx="11"/>
          </p:nvPr>
        </p:nvSpPr>
        <p:spPr/>
        <p:txBody>
          <a:bodyPr/>
          <a:lstStyle/>
          <a:p>
            <a:r>
              <a:rPr lang="en-US"/>
              <a:t>Project Title</a:t>
            </a:r>
          </a:p>
        </p:txBody>
      </p:sp>
      <p:sp>
        <p:nvSpPr>
          <p:cNvPr id="5" name="Slide Number Placeholder 4"/>
          <p:cNvSpPr>
            <a:spLocks noGrp="1"/>
          </p:cNvSpPr>
          <p:nvPr>
            <p:ph type="sldNum" sz="quarter" idx="12"/>
          </p:nvPr>
        </p:nvSpPr>
        <p:spPr/>
        <p:txBody>
          <a:bodyPr/>
          <a:lstStyle/>
          <a:p>
            <a:fld id="{C288A26D-D595-4CE3-AF5D-1D5AF2407734}" type="slidenum">
              <a:rPr lang="en-US" smtClean="0"/>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63562"/>
          </a:xfrm>
        </p:spPr>
        <p:txBody>
          <a:bodyPr>
            <a:normAutofit fontScale="90000"/>
          </a:bodyPr>
          <a:lstStyle/>
          <a:p>
            <a:pPr lvl="0"/>
            <a:r>
              <a:rPr lang="en-US" b="1" dirty="0">
                <a:solidFill>
                  <a:srgbClr val="FF0000"/>
                </a:solidFill>
              </a:rPr>
              <a:t>Literature Work</a:t>
            </a:r>
          </a:p>
        </p:txBody>
      </p:sp>
      <p:sp>
        <p:nvSpPr>
          <p:cNvPr id="5" name="Slide Number Placeholder 4"/>
          <p:cNvSpPr>
            <a:spLocks noGrp="1"/>
          </p:cNvSpPr>
          <p:nvPr>
            <p:ph type="sldNum" sz="quarter" idx="12"/>
          </p:nvPr>
        </p:nvSpPr>
        <p:spPr/>
        <p:txBody>
          <a:bodyPr/>
          <a:lstStyle/>
          <a:p>
            <a:fld id="{C288A26D-D595-4CE3-AF5D-1D5AF2407734}" type="slidenum">
              <a:rPr lang="en-US" smtClean="0"/>
              <a:pPr/>
              <a:t>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2162"/>
            <a:ext cx="9144000" cy="606583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288A26D-D595-4CE3-AF5D-1D5AF2407734}" type="slidenum">
              <a:rPr lang="en-US" smtClean="0"/>
              <a:pPr/>
              <a:t>6</a:t>
            </a:fld>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400"/>
            <a:ext cx="9144000" cy="6629400"/>
          </a:xfrm>
        </p:spPr>
      </p:pic>
    </p:spTree>
    <p:extLst>
      <p:ext uri="{BB962C8B-B14F-4D97-AF65-F5344CB8AC3E}">
        <p14:creationId xmlns:p14="http://schemas.microsoft.com/office/powerpoint/2010/main" val="2666209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Footer Placeholder 2"/>
          <p:cNvSpPr>
            <a:spLocks noGrp="1"/>
          </p:cNvSpPr>
          <p:nvPr>
            <p:ph type="ftr" sz="quarter" idx="11"/>
          </p:nvPr>
        </p:nvSpPr>
        <p:spPr/>
        <p:txBody>
          <a:bodyPr/>
          <a:lstStyle/>
          <a:p>
            <a:r>
              <a:rPr lang="en-US"/>
              <a:t>Project Title</a:t>
            </a:r>
          </a:p>
        </p:txBody>
      </p:sp>
      <p:sp>
        <p:nvSpPr>
          <p:cNvPr id="4" name="Slide Number Placeholder 3"/>
          <p:cNvSpPr>
            <a:spLocks noGrp="1"/>
          </p:cNvSpPr>
          <p:nvPr>
            <p:ph type="sldNum" sz="quarter" idx="12"/>
          </p:nvPr>
        </p:nvSpPr>
        <p:spPr/>
        <p:txBody>
          <a:bodyPr/>
          <a:lstStyle/>
          <a:p>
            <a:fld id="{C288A26D-D595-4CE3-AF5D-1D5AF2407734}" type="slidenum">
              <a:rPr lang="en-US" smtClean="0"/>
              <a:pPr/>
              <a:t>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199"/>
            <a:ext cx="9144000" cy="6645275"/>
          </a:xfrm>
          <a:prstGeom prst="rect">
            <a:avLst/>
          </a:prstGeom>
        </p:spPr>
      </p:pic>
    </p:spTree>
    <p:extLst>
      <p:ext uri="{BB962C8B-B14F-4D97-AF65-F5344CB8AC3E}">
        <p14:creationId xmlns:p14="http://schemas.microsoft.com/office/powerpoint/2010/main" val="1624263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Footer Placeholder 2"/>
          <p:cNvSpPr>
            <a:spLocks noGrp="1"/>
          </p:cNvSpPr>
          <p:nvPr>
            <p:ph type="ftr" sz="quarter" idx="11"/>
          </p:nvPr>
        </p:nvSpPr>
        <p:spPr/>
        <p:txBody>
          <a:bodyPr/>
          <a:lstStyle/>
          <a:p>
            <a:r>
              <a:rPr lang="en-US"/>
              <a:t>Project Title</a:t>
            </a:r>
          </a:p>
        </p:txBody>
      </p:sp>
      <p:sp>
        <p:nvSpPr>
          <p:cNvPr id="4" name="Slide Number Placeholder 3"/>
          <p:cNvSpPr>
            <a:spLocks noGrp="1"/>
          </p:cNvSpPr>
          <p:nvPr>
            <p:ph type="sldNum" sz="quarter" idx="12"/>
          </p:nvPr>
        </p:nvSpPr>
        <p:spPr/>
        <p:txBody>
          <a:bodyPr/>
          <a:lstStyle/>
          <a:p>
            <a:fld id="{C288A26D-D595-4CE3-AF5D-1D5AF2407734}" type="slidenum">
              <a:rPr lang="en-US" smtClean="0"/>
              <a:pPr/>
              <a:t>8</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
            <a:ext cx="9144000" cy="6569074"/>
          </a:xfrm>
          <a:prstGeom prst="rect">
            <a:avLst/>
          </a:prstGeom>
        </p:spPr>
      </p:pic>
    </p:spTree>
    <p:extLst>
      <p:ext uri="{BB962C8B-B14F-4D97-AF65-F5344CB8AC3E}">
        <p14:creationId xmlns:p14="http://schemas.microsoft.com/office/powerpoint/2010/main" val="2046998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Footer Placeholder 2"/>
          <p:cNvSpPr>
            <a:spLocks noGrp="1"/>
          </p:cNvSpPr>
          <p:nvPr>
            <p:ph type="ftr" sz="quarter" idx="11"/>
          </p:nvPr>
        </p:nvSpPr>
        <p:spPr/>
        <p:txBody>
          <a:bodyPr/>
          <a:lstStyle/>
          <a:p>
            <a:r>
              <a:rPr lang="en-US"/>
              <a:t>Project Title</a:t>
            </a:r>
          </a:p>
        </p:txBody>
      </p:sp>
      <p:sp>
        <p:nvSpPr>
          <p:cNvPr id="4" name="Slide Number Placeholder 3"/>
          <p:cNvSpPr>
            <a:spLocks noGrp="1"/>
          </p:cNvSpPr>
          <p:nvPr>
            <p:ph type="sldNum" sz="quarter" idx="12"/>
          </p:nvPr>
        </p:nvSpPr>
        <p:spPr/>
        <p:txBody>
          <a:bodyPr/>
          <a:lstStyle/>
          <a:p>
            <a:fld id="{C288A26D-D595-4CE3-AF5D-1D5AF2407734}" type="slidenum">
              <a:rPr lang="en-US" smtClean="0"/>
              <a:pPr/>
              <a:t>9</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
            <a:ext cx="9144000" cy="6645274"/>
          </a:xfrm>
          <a:prstGeom prst="rect">
            <a:avLst/>
          </a:prstGeom>
        </p:spPr>
      </p:pic>
    </p:spTree>
    <p:extLst>
      <p:ext uri="{BB962C8B-B14F-4D97-AF65-F5344CB8AC3E}">
        <p14:creationId xmlns:p14="http://schemas.microsoft.com/office/powerpoint/2010/main" val="1419812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TotalTime>
  <Words>1273</Words>
  <Application>Microsoft Office PowerPoint</Application>
  <PresentationFormat>On-screen Show (4:3)</PresentationFormat>
  <Paragraphs>168</Paragraphs>
  <Slides>28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 DSN2098 – Project Exhibition 1  Web Application For Multiple Disease Prediction </vt:lpstr>
      <vt:lpstr>Abstract</vt:lpstr>
      <vt:lpstr>Objectives</vt:lpstr>
      <vt:lpstr>Introduction </vt:lpstr>
      <vt:lpstr>Literature Work</vt:lpstr>
      <vt:lpstr>PowerPoint Presentation</vt:lpstr>
      <vt:lpstr>PowerPoint Presentation</vt:lpstr>
      <vt:lpstr>PowerPoint Presentation</vt:lpstr>
      <vt:lpstr>PowerPoint Presentation</vt:lpstr>
      <vt:lpstr>PowerPoint Presentation</vt:lpstr>
      <vt:lpstr>PowerPoint Presentation</vt:lpstr>
      <vt:lpstr>Existing work</vt:lpstr>
      <vt:lpstr>Proposed work</vt:lpstr>
      <vt:lpstr>Overall Architecture diagram and flow diagram</vt:lpstr>
      <vt:lpstr>Software used</vt:lpstr>
      <vt:lpstr>Hardware</vt:lpstr>
      <vt:lpstr>Experimental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and future work</vt:lpstr>
      <vt:lpstr>Reference</vt:lpstr>
      <vt:lpstr>Contribution of all the members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Admin</dc:creator>
  <cp:lastModifiedBy>Mayank Rathore</cp:lastModifiedBy>
  <cp:revision>20</cp:revision>
  <dcterms:created xsi:type="dcterms:W3CDTF">2023-01-09T04:28:00Z</dcterms:created>
  <dcterms:modified xsi:type="dcterms:W3CDTF">2024-11-26T22:03:56Z</dcterms:modified>
</cp:coreProperties>
</file>